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2" r:id="rId4"/>
    <p:sldId id="273" r:id="rId5"/>
    <p:sldId id="282" r:id="rId6"/>
    <p:sldId id="283" r:id="rId7"/>
    <p:sldId id="263" r:id="rId8"/>
    <p:sldId id="274" r:id="rId9"/>
    <p:sldId id="275" r:id="rId10"/>
    <p:sldId id="276" r:id="rId11"/>
    <p:sldId id="277" r:id="rId12"/>
    <p:sldId id="278" r:id="rId13"/>
    <p:sldId id="280" r:id="rId14"/>
    <p:sldId id="279" r:id="rId15"/>
    <p:sldId id="281" r:id="rId16"/>
    <p:sldId id="268" r:id="rId17"/>
    <p:sldId id="284" r:id="rId18"/>
    <p:sldId id="285" r:id="rId19"/>
    <p:sldId id="286" r:id="rId2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78A032-7261-C4A9-60EB-A900E674F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F4BAEA3-105D-230C-2786-7AB89DDD5A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15881E8-2B08-83C1-5832-6EBE66C47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2025-05-12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872C8C9-01E5-CF63-D00A-4BF829E5B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287FB5C-B81F-1888-75AB-F0FACBF29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6351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95C539-EB5A-1DC5-217C-BFD7F6BB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3BE4D1C-3F15-A30B-58E4-4B015E1854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EF8EE39-8BA6-ADEA-D0DD-30B1BE0AE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2025-05-12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890538B-54D2-091E-6E4F-E3B09B036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7F9E008-B041-518A-534F-6F498B518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7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115AC71-0BA1-A622-3131-68F1B53306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CCDCCB5-DB53-3381-DB95-D52FB942FD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BFC43E9-DE40-F888-51A4-CC52A207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2025-05-12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38B048-2F0A-0BF9-FA5F-60E47E67E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E23CF4E-1CD1-425E-1A4D-15C17600D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6163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6CD057-16E2-59C8-8D6A-C6A6521ED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F980CDC-7221-826D-32A8-F45B098667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1E880AD-926F-E08B-4300-5EED29616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2025-05-12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A53C9AC-7BD5-46F5-5255-5B1B57D17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D008AF4-211E-448B-376A-3F966D994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7928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6911C9-2092-819A-3565-46CE73721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AA74BBD-0446-077F-37D3-16FBFCA08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D14D073-F378-3CB6-1134-FEB037BA0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2025-05-12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09AB85-C9E1-52CB-C207-5F0D225CE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B9A1008-19B2-6479-4529-658D977F5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5482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D040B7-7F16-581C-8680-250682786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A1F1BE6-E13C-1687-D370-8A742B9F89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06ABBB3-C743-4E93-D351-33C18B3CC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A27E29E-2EDF-50FD-CC42-0A9ED47E6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2025-05-12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105B08D-C751-F736-4535-7BB235808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4742B34-CE31-3A87-D410-0D8F5F4F1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575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9DC2CFB-2475-9347-6637-02E5C91CC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A5584CB-C097-0AE2-1A33-414D152C4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72F2B25-6475-EC6D-92FD-711E94EAAB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0EF69C8-8510-BFE5-A541-E02A4F18A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DB1C54F-43DE-2DA2-88E0-443E73FF18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7E22E65-5554-80DC-0DBD-28B2B05BF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2025-05-12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8A007F6-F9EA-614B-E6AE-17022E948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B065654-0B2E-6660-484D-D73A1D76E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2066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93E185-ACDC-F3C5-3955-FECBCD32B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471C332-EA4E-5661-3041-2DF6AE0FB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2025-05-12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1F5AA6D-1B86-B84D-F8B3-BC8AE1109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025EA39-296B-5F2C-16F8-D48B9ED0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3094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94D1F7E-77D0-6E69-A269-A18D549BA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2025-05-12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27B7AC6-0786-44B6-6CC5-5DE1F37F7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DE3CDCB-0E6F-9150-D903-691217C52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9486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659987-4F1B-2BAF-5C18-A5BF503E5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E4BCA5D-8E97-16EB-EA2C-704337873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5269B0E-0AED-912E-A9E4-6B988E38BA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A104C54-0CD3-763F-8BDF-F7636834E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2025-05-12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571C37C-22AE-7EE0-5D8F-196349DCF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B6D336E-173B-574B-5B70-A51D32966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4241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2751B4B-995D-B27F-2B56-D613A07B0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A6657F2-EE9A-7144-3417-59287F40DA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EAAF7D0-A9D8-5B3F-7895-1103586450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69B7804-8843-46B6-BCD8-61A369509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2025-05-12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D4E0790-1969-642D-013B-8CF5DF220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BE0B073-5AE8-84A2-75B2-86598D9F8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951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75A08BB-8D54-8D8B-8183-6327B982C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A6396FE-F54F-EF40-DD57-53B93BFC7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490C4B6-64AF-9834-34FA-4EDD7E0FCD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EC9CCA-B0E2-46FA-B92F-285F88E25B5C}" type="datetimeFigureOut">
              <a:rPr lang="ko-KR" altLang="en-US" smtClean="0"/>
              <a:t>2025-05-12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930EBE0-26FE-244F-C5CF-C3DB3E7759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5557B99-6BFB-5B84-39C6-16A6A015B0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292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capcut.com/ko-kr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586AAEC-4644-2F7A-DBD5-4726ABA7964B}"/>
              </a:ext>
            </a:extLst>
          </p:cNvPr>
          <p:cNvSpPr txBox="1">
            <a:spLocks/>
          </p:cNvSpPr>
          <p:nvPr/>
        </p:nvSpPr>
        <p:spPr>
          <a:xfrm>
            <a:off x="720000" y="1152000"/>
            <a:ext cx="8915400" cy="46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200"/>
              <a:t>CapCut</a:t>
            </a:r>
            <a:r>
              <a:rPr lang="ko-KR" altLang="en-US" sz="3200"/>
              <a:t>으로 </a:t>
            </a:r>
            <a:r>
              <a:rPr lang="en-US" altLang="ko-KR" sz="3200"/>
              <a:t>AI</a:t>
            </a:r>
            <a:r>
              <a:rPr lang="ko-KR" altLang="en-US" sz="3200"/>
              <a:t>영상 제작하기</a:t>
            </a:r>
            <a:endParaRPr lang="ko-KR" altLang="en-US" sz="32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564AE90C-8EDC-1764-CA7D-989F3CF9C73B}"/>
              </a:ext>
            </a:extLst>
          </p:cNvPr>
          <p:cNvCxnSpPr/>
          <p:nvPr/>
        </p:nvCxnSpPr>
        <p:spPr>
          <a:xfrm>
            <a:off x="720000" y="576000"/>
            <a:ext cx="9043748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C63BC191-FDC3-12CE-ADF4-EA816F65AE61}"/>
              </a:ext>
            </a:extLst>
          </p:cNvPr>
          <p:cNvCxnSpPr/>
          <p:nvPr/>
        </p:nvCxnSpPr>
        <p:spPr>
          <a:xfrm>
            <a:off x="720000" y="2196000"/>
            <a:ext cx="9043748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4844CD01-7AE0-DA39-6398-BF102BEDC9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081481"/>
              </p:ext>
            </p:extLst>
          </p:nvPr>
        </p:nvGraphicFramePr>
        <p:xfrm>
          <a:off x="720000" y="2900803"/>
          <a:ext cx="1911150" cy="557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5575">
                  <a:extLst>
                    <a:ext uri="{9D8B030D-6E8A-4147-A177-3AD203B41FA5}">
                      <a16:colId xmlns:a16="http://schemas.microsoft.com/office/drawing/2014/main" val="959359824"/>
                    </a:ext>
                  </a:extLst>
                </a:gridCol>
                <a:gridCol w="955575">
                  <a:extLst>
                    <a:ext uri="{9D8B030D-6E8A-4147-A177-3AD203B41FA5}">
                      <a16:colId xmlns:a16="http://schemas.microsoft.com/office/drawing/2014/main" val="2864464757"/>
                    </a:ext>
                  </a:extLst>
                </a:gridCol>
              </a:tblGrid>
              <a:tr h="278857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발표일자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>
                          <a:solidFill>
                            <a:schemeClr val="tx1"/>
                          </a:solidFill>
                        </a:rPr>
                        <a:t>2025.05.13</a:t>
                      </a:r>
                      <a:endParaRPr lang="ko-KR" altLang="en-US" sz="12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51382"/>
                  </a:ext>
                </a:extLst>
              </a:tr>
              <a:tr h="278857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>
                          <a:solidFill>
                            <a:schemeClr val="tx1"/>
                          </a:solidFill>
                        </a:rPr>
                        <a:t>발 표 자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정일구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0204171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4BBAD4E9-BFF3-7A10-07CF-D0B765FD7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1" y="5796000"/>
            <a:ext cx="1596613" cy="41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698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945A6-DE1A-CCF7-3EA4-EA8CCFDAC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3A7E87-2AC0-ECFA-2A12-5402CD9A3DB4}"/>
              </a:ext>
            </a:extLst>
          </p:cNvPr>
          <p:cNvSpPr txBox="1"/>
          <p:nvPr/>
        </p:nvSpPr>
        <p:spPr>
          <a:xfrm>
            <a:off x="360000" y="360000"/>
            <a:ext cx="11340000" cy="1846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2. CapCut </a:t>
            </a:r>
            <a:r>
              <a:rPr lang="ko-KR" altLang="en-US" sz="1600"/>
              <a:t>주요 기능</a:t>
            </a:r>
            <a:endParaRPr lang="en-US" altLang="ko-KR" sz="12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 b="1"/>
              <a:t>5. AI</a:t>
            </a:r>
            <a:r>
              <a:rPr lang="ko-KR" altLang="en-US" sz="1400" b="1"/>
              <a:t> 배경 제거</a:t>
            </a:r>
            <a:endParaRPr lang="en-US" altLang="ko-KR" sz="1400" b="1"/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영상</a:t>
            </a:r>
            <a:r>
              <a:rPr lang="en-US" altLang="ko-KR" sz="1400"/>
              <a:t>, </a:t>
            </a:r>
            <a:r>
              <a:rPr lang="ko-KR" altLang="en-US" sz="1400"/>
              <a:t>이미지에서 배경을 자동으로 삭제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인물</a:t>
            </a:r>
            <a:r>
              <a:rPr lang="en-US" altLang="ko-KR" sz="1400"/>
              <a:t>, </a:t>
            </a:r>
            <a:r>
              <a:rPr lang="ko-KR" altLang="en-US" sz="1400"/>
              <a:t>사물 인식 기반 정밀 추출</a:t>
            </a:r>
            <a:endParaRPr lang="en-US" altLang="ko-KR" sz="140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A322FE0-1733-F1BE-A9AB-BBAC6877D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2" y="2376929"/>
            <a:ext cx="8912357" cy="414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939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F0867-226A-FAF0-59F6-F2EDAB67B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926AE4-1584-487F-BCC2-CA0922B21304}"/>
              </a:ext>
            </a:extLst>
          </p:cNvPr>
          <p:cNvSpPr txBox="1"/>
          <p:nvPr/>
        </p:nvSpPr>
        <p:spPr>
          <a:xfrm>
            <a:off x="360000" y="360000"/>
            <a:ext cx="11340000" cy="227754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2. CapCut </a:t>
            </a:r>
            <a:r>
              <a:rPr lang="ko-KR" altLang="en-US" sz="1600"/>
              <a:t>주요 기능</a:t>
            </a:r>
            <a:endParaRPr lang="en-US" altLang="ko-KR" sz="12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 b="1"/>
              <a:t>6. AI</a:t>
            </a:r>
            <a:r>
              <a:rPr lang="ko-KR" altLang="en-US" sz="1400" b="1"/>
              <a:t> 장면 컷 분할 </a:t>
            </a:r>
            <a:r>
              <a:rPr lang="en-US" altLang="ko-KR" sz="1400" b="1"/>
              <a:t>(Auto Cut / Scene Detection)</a:t>
            </a:r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장면 전환을 자동으로 인식하여 컷 분할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영상 흐름에 따라 타임라인 정리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자동 자막 생성 시 분할된 클립마다 자막 생성됨</a:t>
            </a:r>
            <a:endParaRPr lang="en-US" altLang="ko-KR" sz="140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226801F-57E2-913B-2F10-001C16CD9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000" y="1080000"/>
            <a:ext cx="3086531" cy="247684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FC4F479-3F36-4E94-71B3-7ACACE2AC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3960000"/>
            <a:ext cx="11354813" cy="246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557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C61CB-0FBB-6F3A-00F5-18482CDBD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A398B4-EC2A-FCA5-5632-EFC43F957F83}"/>
              </a:ext>
            </a:extLst>
          </p:cNvPr>
          <p:cNvSpPr txBox="1"/>
          <p:nvPr/>
        </p:nvSpPr>
        <p:spPr>
          <a:xfrm>
            <a:off x="360000" y="360000"/>
            <a:ext cx="11340000" cy="227754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2. CapCut </a:t>
            </a:r>
            <a:r>
              <a:rPr lang="ko-KR" altLang="en-US" sz="1600"/>
              <a:t>주요 기능</a:t>
            </a:r>
            <a:endParaRPr lang="en-US" altLang="ko-KR" sz="12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 b="1"/>
              <a:t>7. </a:t>
            </a:r>
            <a:r>
              <a:rPr lang="ko-KR" altLang="en-US" sz="1400" b="1"/>
              <a:t>스마트 컷 </a:t>
            </a:r>
            <a:r>
              <a:rPr lang="en-US" altLang="ko-KR" sz="1400" b="1"/>
              <a:t>/ </a:t>
            </a:r>
            <a:r>
              <a:rPr lang="ko-KR" altLang="en-US" sz="1400" b="1"/>
              <a:t>자동 릴스 생성 </a:t>
            </a:r>
            <a:r>
              <a:rPr lang="en-US" altLang="ko-KR" sz="1400" b="1"/>
              <a:t>(Smart Cut)</a:t>
            </a:r>
          </a:p>
          <a:p>
            <a:endParaRPr lang="en-US" altLang="ko-KR" sz="1400"/>
          </a:p>
          <a:p>
            <a:r>
              <a:rPr lang="en-US" altLang="ko-KR" sz="1400"/>
              <a:t>- AI</a:t>
            </a:r>
            <a:r>
              <a:rPr lang="ko-KR" altLang="en-US" sz="1400"/>
              <a:t>가 중요 장면을 인식해서 영상 생성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불필요한 정적 장면이나 침묵 구간은 자동 제거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※ </a:t>
            </a:r>
            <a:r>
              <a:rPr lang="ko-KR" altLang="en-US" sz="1400"/>
              <a:t>사용한 시간 </a:t>
            </a:r>
            <a:r>
              <a:rPr lang="en-US" altLang="ko-KR" sz="1400"/>
              <a:t>= </a:t>
            </a:r>
            <a:r>
              <a:rPr lang="ko-KR" altLang="en-US" sz="1400"/>
              <a:t>변환된 동영상 길이</a:t>
            </a:r>
            <a:endParaRPr lang="en-US" altLang="ko-KR" sz="140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61F8907-A58B-7511-2117-BAE4C6846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5" y="2880000"/>
            <a:ext cx="5554980" cy="3703320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9D86D162-C6C5-B501-C70E-621F05F44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1" y="1654704"/>
            <a:ext cx="5832729" cy="492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876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B9D8F8-C9E5-FE5A-2A9C-722D596DE0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B253A29-5FFE-E7E3-583D-DC8139FE4E8D}"/>
              </a:ext>
            </a:extLst>
          </p:cNvPr>
          <p:cNvSpPr txBox="1"/>
          <p:nvPr/>
        </p:nvSpPr>
        <p:spPr>
          <a:xfrm>
            <a:off x="360000" y="360000"/>
            <a:ext cx="1134000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2. CapCut </a:t>
            </a:r>
            <a:r>
              <a:rPr lang="ko-KR" altLang="en-US" sz="1600"/>
              <a:t>주요 기능</a:t>
            </a:r>
            <a:endParaRPr lang="en-US" altLang="ko-KR" sz="12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 b="1"/>
              <a:t>7. </a:t>
            </a:r>
            <a:r>
              <a:rPr lang="ko-KR" altLang="en-US" sz="1400" b="1"/>
              <a:t>스마트 컷 </a:t>
            </a:r>
            <a:r>
              <a:rPr lang="en-US" altLang="ko-KR" sz="1400" b="1"/>
              <a:t>/ </a:t>
            </a:r>
            <a:r>
              <a:rPr lang="ko-KR" altLang="en-US" sz="1400" b="1"/>
              <a:t>자동 릴스 생성 </a:t>
            </a:r>
            <a:r>
              <a:rPr lang="en-US" altLang="ko-KR" sz="1400" b="1"/>
              <a:t>(Smart Cut)</a:t>
            </a:r>
          </a:p>
          <a:p>
            <a:endParaRPr lang="en-US" altLang="ko-KR" sz="140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F5CA529-1F12-C9F8-0D1F-E6652621F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1" y="1440000"/>
            <a:ext cx="6110478" cy="5163312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B14EEE3-4A37-4F6F-63EE-089CAB96B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000" y="1439999"/>
            <a:ext cx="5143500" cy="473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9991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104AF-961F-E539-D4B5-364EA1552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B11F4E-14B2-4E85-D6D8-28F01DFADA2F}"/>
              </a:ext>
            </a:extLst>
          </p:cNvPr>
          <p:cNvSpPr txBox="1"/>
          <p:nvPr/>
        </p:nvSpPr>
        <p:spPr>
          <a:xfrm>
            <a:off x="360000" y="360000"/>
            <a:ext cx="11340000" cy="61555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2. CapCut </a:t>
            </a:r>
            <a:r>
              <a:rPr lang="ko-KR" altLang="en-US" sz="1600"/>
              <a:t>주요 기능</a:t>
            </a:r>
            <a:endParaRPr lang="en-US" altLang="ko-KR" sz="12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 b="1"/>
              <a:t>8. AI</a:t>
            </a:r>
            <a:r>
              <a:rPr lang="ko-KR" altLang="en-US" sz="1400" b="1"/>
              <a:t> 아바타 </a:t>
            </a:r>
            <a:r>
              <a:rPr lang="en-US" altLang="ko-KR" sz="1400" b="1"/>
              <a:t>(AI</a:t>
            </a:r>
            <a:r>
              <a:rPr lang="ko-KR" altLang="en-US" sz="1400" b="1"/>
              <a:t> </a:t>
            </a:r>
            <a:r>
              <a:rPr lang="en-US" altLang="ko-KR" sz="1400" b="1"/>
              <a:t>Avatar)</a:t>
            </a:r>
          </a:p>
          <a:p>
            <a:endParaRPr lang="en-US" altLang="ko-KR" sz="1400"/>
          </a:p>
          <a:p>
            <a:r>
              <a:rPr lang="en-US" altLang="ko-KR" sz="1400"/>
              <a:t>(1) </a:t>
            </a:r>
            <a:r>
              <a:rPr lang="ko-KR" altLang="en-US" sz="1400"/>
              <a:t>기본 제공 아바타</a:t>
            </a:r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다양한 스타일의 사전 제작된 </a:t>
            </a:r>
            <a:r>
              <a:rPr lang="en-US" altLang="ko-KR" sz="1400"/>
              <a:t>AI </a:t>
            </a:r>
            <a:r>
              <a:rPr lang="ko-KR" altLang="en-US" sz="1400"/>
              <a:t>아바타 사용 가능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(2) </a:t>
            </a:r>
            <a:r>
              <a:rPr lang="ko-KR" altLang="en-US" sz="1400"/>
              <a:t>텍스트 기반 립싱크</a:t>
            </a:r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입력된 텍스트에 맞춰 아바타가 자연스럽게 말함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(3) </a:t>
            </a:r>
            <a:r>
              <a:rPr lang="ko-KR" altLang="en-US" sz="1400"/>
              <a:t>음성 기반 립싱크</a:t>
            </a:r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오디오 파일 업로드 후 아바타가 음성에 맞춰 립싱크 수행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(4) </a:t>
            </a:r>
            <a:r>
              <a:rPr lang="ko-KR" altLang="en-US" sz="1400"/>
              <a:t>언어 및 목소리 옵션</a:t>
            </a:r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다양한 언어와 목소리 톤 선택 가능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(5) </a:t>
            </a:r>
            <a:r>
              <a:rPr lang="ko-KR" altLang="en-US" sz="1400"/>
              <a:t>미지원 </a:t>
            </a:r>
            <a:r>
              <a:rPr lang="en-US" altLang="ko-KR" sz="1400"/>
              <a:t>: </a:t>
            </a:r>
            <a:r>
              <a:rPr lang="ko-KR" altLang="en-US" sz="1400"/>
              <a:t>사용자 업로드 이미지 아바타</a:t>
            </a:r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기본 제공 아바타만 선택 가능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(6) </a:t>
            </a:r>
            <a:r>
              <a:rPr lang="ko-KR" altLang="en-US" sz="1400"/>
              <a:t>미지원 </a:t>
            </a:r>
            <a:r>
              <a:rPr lang="en-US" altLang="ko-KR" sz="1400"/>
              <a:t>: </a:t>
            </a:r>
            <a:r>
              <a:rPr lang="ko-KR" altLang="en-US" sz="1400"/>
              <a:t>사용자 업로드 오디오 언어 변환</a:t>
            </a:r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오디오의 음성을 다른 국가 언어로 변경하는 기능은 없음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(7) AI </a:t>
            </a:r>
            <a:r>
              <a:rPr lang="ko-KR" altLang="en-US" sz="1400"/>
              <a:t>아바타의 음성 효과 적용</a:t>
            </a:r>
            <a:endParaRPr lang="en-US" altLang="ko-KR" sz="1400"/>
          </a:p>
          <a:p>
            <a:r>
              <a:rPr lang="en-US" altLang="ko-KR" sz="1400"/>
              <a:t>- AI </a:t>
            </a:r>
            <a:r>
              <a:rPr lang="ko-KR" altLang="en-US" sz="1400"/>
              <a:t>아바타 만으로는 안되고</a:t>
            </a:r>
            <a:r>
              <a:rPr lang="en-US" altLang="ko-KR" sz="1400"/>
              <a:t>, </a:t>
            </a:r>
            <a:r>
              <a:rPr lang="ko-KR" altLang="en-US" sz="1400"/>
              <a:t>한번 생성 이후에 수작업으로 가능</a:t>
            </a:r>
            <a:endParaRPr lang="en-US" altLang="ko-KR" sz="14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※ </a:t>
            </a:r>
            <a:r>
              <a:rPr lang="ko-KR" altLang="en-US" sz="1400"/>
              <a:t>크레딧 소모</a:t>
            </a:r>
            <a:endParaRPr lang="en-US" altLang="ko-KR" sz="140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00BA4E8-7336-CF66-D8FC-968C5E920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0" y="1080002"/>
            <a:ext cx="5588145" cy="524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07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FE6E3-6DC5-5974-ED3F-4892420A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4DE46E0-5436-B740-27ED-800724DF59AF}"/>
              </a:ext>
            </a:extLst>
          </p:cNvPr>
          <p:cNvSpPr txBox="1"/>
          <p:nvPr/>
        </p:nvSpPr>
        <p:spPr>
          <a:xfrm>
            <a:off x="360000" y="360000"/>
            <a:ext cx="11340000" cy="141577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2. CapCut </a:t>
            </a:r>
            <a:r>
              <a:rPr lang="ko-KR" altLang="en-US" sz="1600"/>
              <a:t>주요 기능</a:t>
            </a:r>
            <a:endParaRPr lang="en-US" altLang="ko-KR" sz="12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 b="1"/>
              <a:t>8. AI</a:t>
            </a:r>
            <a:r>
              <a:rPr lang="ko-KR" altLang="en-US" sz="1400" b="1"/>
              <a:t> 아바타 </a:t>
            </a:r>
            <a:r>
              <a:rPr lang="en-US" altLang="ko-KR" sz="1400" b="1"/>
              <a:t>(AI</a:t>
            </a:r>
            <a:r>
              <a:rPr lang="ko-KR" altLang="en-US" sz="1400" b="1"/>
              <a:t> </a:t>
            </a:r>
            <a:r>
              <a:rPr lang="en-US" altLang="ko-KR" sz="1400" b="1"/>
              <a:t>Avatar)</a:t>
            </a:r>
          </a:p>
          <a:p>
            <a:endParaRPr lang="en-US" altLang="ko-KR" sz="1400"/>
          </a:p>
          <a:p>
            <a:r>
              <a:rPr lang="en-US" altLang="ko-KR" sz="1400"/>
              <a:t>※ AI</a:t>
            </a:r>
            <a:r>
              <a:rPr lang="ko-KR" altLang="en-US" sz="1400"/>
              <a:t> 아바타와 자막의 우선 순위는 클립 순서를 통해 조절 가능</a:t>
            </a:r>
            <a:endParaRPr lang="en-US" altLang="ko-KR" sz="140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04BFB6E-EE63-E0FA-D574-8EE78AB76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980000"/>
            <a:ext cx="11511712" cy="4561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13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C5417-115D-4B30-014F-2C8A94206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01D8C48-B644-CEAC-528F-A629236A0B71}"/>
              </a:ext>
            </a:extLst>
          </p:cNvPr>
          <p:cNvSpPr txBox="1"/>
          <p:nvPr/>
        </p:nvSpPr>
        <p:spPr>
          <a:xfrm>
            <a:off x="360000" y="360000"/>
            <a:ext cx="11340000" cy="9848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3. CapCut</a:t>
            </a:r>
            <a:r>
              <a:rPr lang="ko-KR" altLang="en-US" sz="1600"/>
              <a:t> 플랜 관리</a:t>
            </a:r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※</a:t>
            </a:r>
            <a:r>
              <a:rPr lang="ko-KR" altLang="en-US" sz="1400"/>
              <a:t> 비용 별로 제공되는 크레딧 및 클라우드 저장소 용량 상이</a:t>
            </a:r>
          </a:p>
        </p:txBody>
      </p:sp>
      <p:pic>
        <p:nvPicPr>
          <p:cNvPr id="6" name="그림 5" descr="텍스트, 스크린샷, 소프트웨어, 멀티미디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8C6F92E5-CE63-01ED-AC5E-A090AF3BE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440002"/>
            <a:ext cx="3429176" cy="4629388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EF357701-7A84-3E59-690C-6F3279AAAF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000" y="1440004"/>
            <a:ext cx="6192114" cy="460121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77777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4270B-C83E-6729-67F4-D0167AB71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B0881654-F32A-E12E-8B93-4B47502DBF23}"/>
              </a:ext>
            </a:extLst>
          </p:cNvPr>
          <p:cNvSpPr txBox="1"/>
          <p:nvPr/>
        </p:nvSpPr>
        <p:spPr>
          <a:xfrm>
            <a:off x="360000" y="360000"/>
            <a:ext cx="1134000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4. </a:t>
            </a:r>
            <a:r>
              <a:rPr lang="ko-KR" altLang="en-US" sz="1600"/>
              <a:t>서비스 간 비교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6DADE57C-C255-8C9E-C648-5AE247651C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771064"/>
              </p:ext>
            </p:extLst>
          </p:nvPr>
        </p:nvGraphicFramePr>
        <p:xfrm>
          <a:off x="359999" y="900000"/>
          <a:ext cx="11340000" cy="954339"/>
        </p:xfrm>
        <a:graphic>
          <a:graphicData uri="http://schemas.openxmlformats.org/drawingml/2006/table">
            <a:tbl>
              <a:tblPr/>
              <a:tblGrid>
                <a:gridCol w="2083524">
                  <a:extLst>
                    <a:ext uri="{9D8B030D-6E8A-4147-A177-3AD203B41FA5}">
                      <a16:colId xmlns:a16="http://schemas.microsoft.com/office/drawing/2014/main" val="893610394"/>
                    </a:ext>
                  </a:extLst>
                </a:gridCol>
                <a:gridCol w="4628238">
                  <a:extLst>
                    <a:ext uri="{9D8B030D-6E8A-4147-A177-3AD203B41FA5}">
                      <a16:colId xmlns:a16="http://schemas.microsoft.com/office/drawing/2014/main" val="2278864911"/>
                    </a:ext>
                  </a:extLst>
                </a:gridCol>
                <a:gridCol w="4628238">
                  <a:extLst>
                    <a:ext uri="{9D8B030D-6E8A-4147-A177-3AD203B41FA5}">
                      <a16:colId xmlns:a16="http://schemas.microsoft.com/office/drawing/2014/main" val="3473974380"/>
                    </a:ext>
                  </a:extLst>
                </a:gridCol>
              </a:tblGrid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기술명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 u="none" strike="noStrike">
                          <a:solidFill>
                            <a:schemeClr val="tx1"/>
                          </a:solidFill>
                          <a:effectLst/>
                        </a:rPr>
                        <a:t>주요 기능</a:t>
                      </a:r>
                      <a:endParaRPr lang="ko-KR" altLang="en-US" sz="1400" b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 b="1">
                          <a:solidFill>
                            <a:schemeClr val="tx1"/>
                          </a:solidFill>
                          <a:effectLst/>
                        </a:rPr>
                        <a:t>CapCut</a:t>
                      </a:r>
                      <a:r>
                        <a:rPr lang="ko-KR" altLang="en-US" sz="1400" b="1">
                          <a:solidFill>
                            <a:schemeClr val="tx1"/>
                          </a:solidFill>
                          <a:effectLst/>
                        </a:rPr>
                        <a:t>과의 연결성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373972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 b="1">
                          <a:solidFill>
                            <a:srgbClr val="000000"/>
                          </a:solidFill>
                          <a:effectLst/>
                        </a:rPr>
                        <a:t>ElevenLabs</a:t>
                      </a:r>
                      <a:endParaRPr lang="ko-KR" altLang="en-US" sz="1400" b="1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전문적인 </a:t>
                      </a:r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AI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음성 생성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생성된 음성파일을 삽입하여 자동 자막 생성 가능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000019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 b="1">
                          <a:solidFill>
                            <a:srgbClr val="000000"/>
                          </a:solidFill>
                          <a:effectLst/>
                        </a:rPr>
                        <a:t>Hedra</a:t>
                      </a:r>
                      <a:endParaRPr lang="ko-KR" altLang="en-US" sz="14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고정 이미지 기반의 아바타 영상 제작</a:t>
                      </a:r>
                      <a:endParaRPr lang="en-US" altLang="ko-KR" sz="1400"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아바타 영상의 스마트컷 요약</a:t>
                      </a:r>
                      <a:r>
                        <a:rPr lang="en-US" altLang="ko-KR" sz="1400">
                          <a:effectLst/>
                        </a:rPr>
                        <a:t> </a:t>
                      </a:r>
                      <a:r>
                        <a:rPr lang="ko-KR" altLang="en-US" sz="1400">
                          <a:effectLst/>
                        </a:rPr>
                        <a:t>및 다국어 자막 편집</a:t>
                      </a:r>
                      <a:endParaRPr lang="en-US" altLang="ko-KR" sz="1400"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202452"/>
                  </a:ext>
                </a:extLst>
              </a:tr>
            </a:tbl>
          </a:graphicData>
        </a:graphic>
      </p:graphicFrame>
      <p:sp>
        <p:nvSpPr>
          <p:cNvPr id="6" name="AutoShape 1">
            <a:extLst>
              <a:ext uri="{FF2B5EF4-FFF2-40B4-BE49-F238E27FC236}">
                <a16:creationId xmlns:a16="http://schemas.microsoft.com/office/drawing/2014/main" id="{CAF19DB7-A299-9E2C-4E5B-84555FAF92B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AutoShape 2" descr="캡 컷 로고">
            <a:extLst>
              <a:ext uri="{FF2B5EF4-FFF2-40B4-BE49-F238E27FC236}">
                <a16:creationId xmlns:a16="http://schemas.microsoft.com/office/drawing/2014/main" id="{0AE2150A-ED12-181B-F54F-7E9C8D90693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AC182D98-7420-78A1-5548-B44AACF312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303290"/>
              </p:ext>
            </p:extLst>
          </p:nvPr>
        </p:nvGraphicFramePr>
        <p:xfrm>
          <a:off x="359999" y="2124000"/>
          <a:ext cx="11340000" cy="1590565"/>
        </p:xfrm>
        <a:graphic>
          <a:graphicData uri="http://schemas.openxmlformats.org/drawingml/2006/table">
            <a:tbl>
              <a:tblPr/>
              <a:tblGrid>
                <a:gridCol w="2083524">
                  <a:extLst>
                    <a:ext uri="{9D8B030D-6E8A-4147-A177-3AD203B41FA5}">
                      <a16:colId xmlns:a16="http://schemas.microsoft.com/office/drawing/2014/main" val="893610394"/>
                    </a:ext>
                  </a:extLst>
                </a:gridCol>
                <a:gridCol w="4628238">
                  <a:extLst>
                    <a:ext uri="{9D8B030D-6E8A-4147-A177-3AD203B41FA5}">
                      <a16:colId xmlns:a16="http://schemas.microsoft.com/office/drawing/2014/main" val="2278864911"/>
                    </a:ext>
                  </a:extLst>
                </a:gridCol>
                <a:gridCol w="4628238">
                  <a:extLst>
                    <a:ext uri="{9D8B030D-6E8A-4147-A177-3AD203B41FA5}">
                      <a16:colId xmlns:a16="http://schemas.microsoft.com/office/drawing/2014/main" val="3473974380"/>
                    </a:ext>
                  </a:extLst>
                </a:gridCol>
              </a:tblGrid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항목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 b="1">
                          <a:solidFill>
                            <a:schemeClr val="tx1"/>
                          </a:solidFill>
                          <a:effectLst/>
                        </a:rPr>
                        <a:t>ElevenLabs</a:t>
                      </a:r>
                      <a:endParaRPr lang="ko-KR" altLang="en-US" sz="1400" b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 b="1">
                          <a:solidFill>
                            <a:schemeClr val="tx1"/>
                          </a:solidFill>
                          <a:effectLst/>
                        </a:rPr>
                        <a:t>CapCut</a:t>
                      </a:r>
                      <a:endParaRPr lang="ko-KR" altLang="en-US" sz="1400" b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373972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음성 퀄리티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높음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보통 </a:t>
                      </a:r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전형적인 </a:t>
                      </a:r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AI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음성</a:t>
                      </a:r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ko-KR" altLang="en-US" sz="14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000019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사용자 음성 학습</a:t>
                      </a:r>
                      <a:endParaRPr lang="ko-KR" altLang="en-US" sz="14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프로페셔널 음성 학습 기능 제공</a:t>
                      </a:r>
                      <a:endParaRPr lang="en-US" altLang="ko-KR" sz="1400"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학습 불가 </a:t>
                      </a:r>
                      <a:r>
                        <a:rPr lang="en-US" altLang="ko-KR" sz="1400">
                          <a:effectLst/>
                        </a:rPr>
                        <a:t>(</a:t>
                      </a:r>
                      <a:r>
                        <a:rPr lang="ko-KR" altLang="en-US" sz="1400">
                          <a:effectLst/>
                        </a:rPr>
                        <a:t>기본 제공 음성만 사용 가능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202452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입력 텍스트 제한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긴 텍스트도 가능</a:t>
                      </a:r>
                      <a:endParaRPr lang="en-US" altLang="ko-KR" sz="1400"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약 </a:t>
                      </a:r>
                      <a:r>
                        <a:rPr lang="en-US" altLang="ko-KR" sz="1400">
                          <a:effectLst/>
                        </a:rPr>
                        <a:t>200</a:t>
                      </a:r>
                      <a:r>
                        <a:rPr lang="ko-KR" altLang="en-US" sz="1400">
                          <a:effectLst/>
                        </a:rPr>
                        <a:t>자 이내로 제한</a:t>
                      </a:r>
                      <a:endParaRPr lang="en-US" altLang="ko-KR" sz="1400"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951076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언어 지원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>
                          <a:effectLst/>
                        </a:rPr>
                        <a:t>20</a:t>
                      </a:r>
                      <a:r>
                        <a:rPr lang="ko-KR" altLang="en-US" sz="1400">
                          <a:effectLst/>
                        </a:rPr>
                        <a:t>개국 이상</a:t>
                      </a:r>
                      <a:r>
                        <a:rPr lang="en-US" altLang="ko-KR" sz="1400">
                          <a:effectLst/>
                        </a:rPr>
                        <a:t>, </a:t>
                      </a:r>
                      <a:r>
                        <a:rPr lang="ko-KR" altLang="en-US" sz="1400">
                          <a:effectLst/>
                        </a:rPr>
                        <a:t>고품질 음성</a:t>
                      </a:r>
                      <a:endParaRPr lang="en-US" altLang="ko-KR" sz="1400"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다국어 지원</a:t>
                      </a:r>
                      <a:r>
                        <a:rPr lang="en-US" altLang="ko-KR" sz="1400">
                          <a:effectLst/>
                        </a:rPr>
                        <a:t>, </a:t>
                      </a:r>
                      <a:r>
                        <a:rPr lang="ko-KR" altLang="en-US" sz="1400">
                          <a:effectLst/>
                        </a:rPr>
                        <a:t>보통품질 음성</a:t>
                      </a:r>
                      <a:endParaRPr lang="en-US" altLang="ko-KR" sz="1400"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459801"/>
                  </a:ext>
                </a:extLst>
              </a:tr>
            </a:tbl>
          </a:graphicData>
        </a:graphic>
      </p:graphicFrame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61D24717-9A9F-7BDC-6F96-71B3FF0147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429750"/>
              </p:ext>
            </p:extLst>
          </p:nvPr>
        </p:nvGraphicFramePr>
        <p:xfrm>
          <a:off x="359999" y="3960000"/>
          <a:ext cx="11340000" cy="2544904"/>
        </p:xfrm>
        <a:graphic>
          <a:graphicData uri="http://schemas.openxmlformats.org/drawingml/2006/table">
            <a:tbl>
              <a:tblPr/>
              <a:tblGrid>
                <a:gridCol w="2083524">
                  <a:extLst>
                    <a:ext uri="{9D8B030D-6E8A-4147-A177-3AD203B41FA5}">
                      <a16:colId xmlns:a16="http://schemas.microsoft.com/office/drawing/2014/main" val="893610394"/>
                    </a:ext>
                  </a:extLst>
                </a:gridCol>
                <a:gridCol w="4628238">
                  <a:extLst>
                    <a:ext uri="{9D8B030D-6E8A-4147-A177-3AD203B41FA5}">
                      <a16:colId xmlns:a16="http://schemas.microsoft.com/office/drawing/2014/main" val="2278864911"/>
                    </a:ext>
                  </a:extLst>
                </a:gridCol>
                <a:gridCol w="4628238">
                  <a:extLst>
                    <a:ext uri="{9D8B030D-6E8A-4147-A177-3AD203B41FA5}">
                      <a16:colId xmlns:a16="http://schemas.microsoft.com/office/drawing/2014/main" val="3473974380"/>
                    </a:ext>
                  </a:extLst>
                </a:gridCol>
              </a:tblGrid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항목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 b="1">
                          <a:solidFill>
                            <a:schemeClr val="tx1"/>
                          </a:solidFill>
                          <a:effectLst/>
                        </a:rPr>
                        <a:t>Hedra</a:t>
                      </a:r>
                      <a:endParaRPr lang="ko-KR" altLang="en-US" sz="1400" b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 b="1">
                          <a:solidFill>
                            <a:schemeClr val="tx1"/>
                          </a:solidFill>
                          <a:effectLst/>
                        </a:rPr>
                        <a:t>CapCut</a:t>
                      </a:r>
                      <a:endParaRPr lang="ko-KR" altLang="en-US" sz="1400" b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373972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 b="1">
                          <a:solidFill>
                            <a:srgbClr val="000000"/>
                          </a:solidFill>
                          <a:effectLst/>
                        </a:rPr>
                        <a:t>AI </a:t>
                      </a: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아바타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직접 업로드한 이미지로 생성 가능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자체 제공하는 아바타만 사용 가능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000019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이미지 생성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프롬프트 입력으로 생성 가능 </a:t>
                      </a:r>
                      <a:r>
                        <a:rPr lang="en-US" altLang="ko-KR" sz="1400">
                          <a:effectLst/>
                        </a:rPr>
                        <a:t>(</a:t>
                      </a:r>
                      <a:r>
                        <a:rPr lang="ko-KR" altLang="en-US" sz="1400">
                          <a:effectLst/>
                        </a:rPr>
                        <a:t>크레딧 소모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프롬프트 입력으로 생성 가능 </a:t>
                      </a:r>
                      <a:r>
                        <a:rPr lang="en-US" altLang="ko-KR" sz="1400">
                          <a:effectLst/>
                        </a:rPr>
                        <a:t>(</a:t>
                      </a:r>
                      <a:r>
                        <a:rPr lang="ko-KR" altLang="en-US" sz="1400">
                          <a:effectLst/>
                        </a:rPr>
                        <a:t>크레딧 소모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202452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 b="1">
                          <a:solidFill>
                            <a:srgbClr val="000000"/>
                          </a:solidFill>
                          <a:effectLst/>
                        </a:rPr>
                        <a:t>TTS </a:t>
                      </a: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음성 삽입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직접 업로드 </a:t>
                      </a:r>
                      <a:r>
                        <a:rPr lang="en-US" altLang="ko-KR" sz="1400">
                          <a:effectLst/>
                        </a:rPr>
                        <a:t>or </a:t>
                      </a:r>
                      <a:r>
                        <a:rPr lang="ko-KR" altLang="en-US" sz="1400">
                          <a:effectLst/>
                        </a:rPr>
                        <a:t>내장 음성 </a:t>
                      </a:r>
                      <a:r>
                        <a:rPr lang="en-US" altLang="ko-KR" sz="1400">
                          <a:effectLst/>
                        </a:rPr>
                        <a:t>or </a:t>
                      </a:r>
                      <a:r>
                        <a:rPr lang="ko-KR" altLang="en-US" sz="1400">
                          <a:effectLst/>
                        </a:rPr>
                        <a:t>직접 녹음</a:t>
                      </a:r>
                      <a:endParaRPr lang="en-US" altLang="ko-KR" sz="1400"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직접 선택 </a:t>
                      </a:r>
                      <a:r>
                        <a:rPr lang="en-US" altLang="ko-KR" sz="1400">
                          <a:effectLst/>
                        </a:rPr>
                        <a:t>or </a:t>
                      </a:r>
                      <a:r>
                        <a:rPr lang="ko-KR" altLang="en-US" sz="1400">
                          <a:effectLst/>
                        </a:rPr>
                        <a:t>내장 음성 </a:t>
                      </a:r>
                      <a:r>
                        <a:rPr lang="en-US" altLang="ko-KR" sz="1400">
                          <a:effectLst/>
                        </a:rPr>
                        <a:t>or </a:t>
                      </a:r>
                      <a:r>
                        <a:rPr lang="ko-KR" altLang="en-US" sz="1400">
                          <a:effectLst/>
                        </a:rPr>
                        <a:t>직접 녹음</a:t>
                      </a:r>
                      <a:endParaRPr lang="en-US" altLang="ko-KR" sz="1400"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951076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입 모양 싱크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음성에 따라 얼굴</a:t>
                      </a:r>
                      <a:r>
                        <a:rPr lang="en-US" altLang="ko-KR" sz="1400">
                          <a:effectLst/>
                        </a:rPr>
                        <a:t>/</a:t>
                      </a:r>
                      <a:r>
                        <a:rPr lang="ko-KR" altLang="en-US" sz="1400">
                          <a:effectLst/>
                        </a:rPr>
                        <a:t>입모양 자동 싱크</a:t>
                      </a:r>
                      <a:endParaRPr lang="en-US" altLang="ko-KR" sz="1400"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>
                          <a:effectLst/>
                        </a:rPr>
                        <a:t>X (</a:t>
                      </a:r>
                      <a:r>
                        <a:rPr lang="ko-KR" altLang="en-US" sz="1400">
                          <a:effectLst/>
                        </a:rPr>
                        <a:t>사용자가 직접 작업해야 함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459801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영상 편집 기능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>
                          <a:effectLst/>
                        </a:rPr>
                        <a:t>X (AI</a:t>
                      </a:r>
                      <a:r>
                        <a:rPr lang="ko-KR" altLang="en-US" sz="1400">
                          <a:effectLst/>
                        </a:rPr>
                        <a:t> 캐릭터 영상 생성에만 특화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>
                          <a:effectLst/>
                        </a:rPr>
                        <a:t>O (</a:t>
                      </a:r>
                      <a:r>
                        <a:rPr lang="ko-KR" altLang="en-US" sz="1400">
                          <a:effectLst/>
                        </a:rPr>
                        <a:t>다양하고 손쉬운 편집 기능 제공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9490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자막 생성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>
                          <a:effectLst/>
                        </a:rPr>
                        <a:t>X (</a:t>
                      </a:r>
                      <a:r>
                        <a:rPr lang="ko-KR" altLang="en-US" sz="1400">
                          <a:effectLst/>
                        </a:rPr>
                        <a:t>지원 안함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>
                          <a:effectLst/>
                        </a:rPr>
                        <a:t>O (</a:t>
                      </a:r>
                      <a:r>
                        <a:rPr lang="ko-KR" altLang="en-US" sz="1400">
                          <a:effectLst/>
                        </a:rPr>
                        <a:t>자동 자막 생성 및 편집 기능 제공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9197"/>
                  </a:ext>
                </a:extLst>
              </a:tr>
              <a:tr h="3181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캐릭터 위치 조정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>
                          <a:effectLst/>
                        </a:rPr>
                        <a:t>X (</a:t>
                      </a:r>
                      <a:r>
                        <a:rPr lang="ko-KR" altLang="en-US" sz="1400">
                          <a:effectLst/>
                        </a:rPr>
                        <a:t>업로드한 이미지에 따라 고정됨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>
                          <a:effectLst/>
                        </a:rPr>
                        <a:t>O (</a:t>
                      </a:r>
                      <a:r>
                        <a:rPr lang="ko-KR" altLang="en-US" sz="1400">
                          <a:effectLst/>
                        </a:rPr>
                        <a:t>영상 내 직접 자유롭게 배치 가능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2432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2623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9CC6C-A1A1-F353-5539-88DEADE5B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357EF7B-EC9B-826B-BACB-1665A010F896}"/>
              </a:ext>
            </a:extLst>
          </p:cNvPr>
          <p:cNvSpPr txBox="1"/>
          <p:nvPr/>
        </p:nvSpPr>
        <p:spPr>
          <a:xfrm>
            <a:off x="360000" y="360000"/>
            <a:ext cx="11340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5. </a:t>
            </a:r>
            <a:r>
              <a:rPr lang="ko-KR" altLang="en-US" sz="1600"/>
              <a:t>비고 </a:t>
            </a:r>
            <a:r>
              <a:rPr lang="en-US" altLang="ko-KR" sz="1600"/>
              <a:t>: CapCut</a:t>
            </a:r>
            <a:r>
              <a:rPr lang="ko-KR" altLang="en-US" sz="1600"/>
              <a:t> 영상 샘플 통계</a:t>
            </a:r>
            <a:endParaRPr lang="ko-KR" altLang="en-US" sz="1400"/>
          </a:p>
        </p:txBody>
      </p:sp>
      <p:pic>
        <p:nvPicPr>
          <p:cNvPr id="7" name="그림 6" descr="텍스트, 스크린샷, 번호, 폰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E4DB131F-552E-BA2A-DC09-137EDE55C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6" y="4500000"/>
            <a:ext cx="7446255" cy="21477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EC60737-6CF7-37EF-EF5F-91F1A3920D8E}"/>
              </a:ext>
            </a:extLst>
          </p:cNvPr>
          <p:cNvSpPr txBox="1"/>
          <p:nvPr/>
        </p:nvSpPr>
        <p:spPr>
          <a:xfrm>
            <a:off x="8469170" y="4686859"/>
            <a:ext cx="33628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/>
              <a:t>※</a:t>
            </a:r>
            <a:r>
              <a:rPr lang="ko-KR" altLang="en-US" sz="1400"/>
              <a:t> </a:t>
            </a:r>
            <a:r>
              <a:rPr lang="en-US" altLang="ko-KR" sz="1400"/>
              <a:t>2025-04-09</a:t>
            </a:r>
            <a:r>
              <a:rPr lang="ko-KR" altLang="en-US" sz="1400"/>
              <a:t>에 </a:t>
            </a:r>
            <a:r>
              <a:rPr lang="en-US" altLang="ko-KR" sz="1400"/>
              <a:t>CapCut</a:t>
            </a:r>
            <a:r>
              <a:rPr lang="ko-KR" altLang="en-US" sz="1400"/>
              <a:t>으로 작업하여 </a:t>
            </a:r>
            <a:r>
              <a:rPr lang="en-US" altLang="ko-KR" sz="1400"/>
              <a:t>Youtube</a:t>
            </a:r>
            <a:r>
              <a:rPr lang="ko-KR" altLang="en-US" sz="1400"/>
              <a:t>에 업로드한 샘플 영상 통계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ElevenLabs</a:t>
            </a:r>
            <a:r>
              <a:rPr lang="ko-KR" altLang="en-US" sz="1400"/>
              <a:t>로 음성 생성</a:t>
            </a:r>
            <a:endParaRPr lang="en-US" altLang="ko-KR" sz="1400"/>
          </a:p>
          <a:p>
            <a:r>
              <a:rPr lang="en-US" altLang="ko-KR" sz="1400"/>
              <a:t>- CapCut</a:t>
            </a:r>
            <a:r>
              <a:rPr lang="ko-KR" altLang="en-US" sz="1400"/>
              <a:t>으로 영상 편집</a:t>
            </a:r>
            <a:endParaRPr lang="en-US" altLang="ko-KR" sz="1400"/>
          </a:p>
          <a:p>
            <a:r>
              <a:rPr lang="en-US" altLang="ko-KR" sz="1400"/>
              <a:t>(Hedra</a:t>
            </a:r>
            <a:r>
              <a:rPr lang="ko-KR" altLang="en-US" sz="1400"/>
              <a:t>는 저작권 문제로 미사용</a:t>
            </a:r>
            <a:r>
              <a:rPr lang="en-US" altLang="ko-KR" sz="1400"/>
              <a:t>)</a:t>
            </a:r>
            <a:endParaRPr lang="ko-KR" altLang="en-US" sz="1400"/>
          </a:p>
        </p:txBody>
      </p:sp>
      <p:pic>
        <p:nvPicPr>
          <p:cNvPr id="11" name="그림 10" descr="텍스트, 도표, 라인, 그래프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BF68483E-91ED-2AC8-441A-FD9D3DB3EB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6" y="720000"/>
            <a:ext cx="8758380" cy="373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751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33C7E-8283-6F99-2EB2-97B2FC553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731DFECE-4D16-A8C3-CB20-E05804ADC056}"/>
              </a:ext>
            </a:extLst>
          </p:cNvPr>
          <p:cNvSpPr txBox="1"/>
          <p:nvPr/>
        </p:nvSpPr>
        <p:spPr>
          <a:xfrm>
            <a:off x="360000" y="360000"/>
            <a:ext cx="11340000" cy="55092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6. </a:t>
            </a:r>
            <a:r>
              <a:rPr lang="ko-KR" altLang="en-US" sz="1600"/>
              <a:t>마무리</a:t>
            </a:r>
            <a:endParaRPr lang="en-US" altLang="ko-KR" sz="12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 b="1"/>
              <a:t>(1) </a:t>
            </a:r>
            <a:r>
              <a:rPr lang="ko-KR" altLang="en-US" sz="1400" b="1"/>
              <a:t>장점</a:t>
            </a:r>
            <a:endParaRPr lang="en-US" altLang="ko-KR" sz="1400" b="1"/>
          </a:p>
          <a:p>
            <a:endParaRPr lang="en-US" altLang="ko-KR" sz="1400"/>
          </a:p>
          <a:p>
            <a:r>
              <a:rPr lang="ko-KR" altLang="en-US" sz="1400"/>
              <a:t>▶ 초보자도 바로 사용 가능한 간편한 사용법</a:t>
            </a:r>
            <a:endParaRPr lang="en-US" altLang="ko-KR" sz="1400"/>
          </a:p>
          <a:p>
            <a:endParaRPr lang="en-US" altLang="ko-KR" sz="1400"/>
          </a:p>
          <a:p>
            <a:r>
              <a:rPr lang="ko-KR" altLang="en-US" sz="1400"/>
              <a:t>▶ </a:t>
            </a:r>
            <a:r>
              <a:rPr lang="en-US" altLang="ko-KR" sz="1400"/>
              <a:t>AI </a:t>
            </a:r>
            <a:r>
              <a:rPr lang="ko-KR" altLang="en-US" sz="1400"/>
              <a:t>생성 기능을 한 프로그램 내에서 제공</a:t>
            </a:r>
            <a:endParaRPr lang="en-US" altLang="ko-KR" sz="1400"/>
          </a:p>
          <a:p>
            <a:endParaRPr lang="en-US" altLang="ko-KR" sz="1400"/>
          </a:p>
          <a:p>
            <a:r>
              <a:rPr lang="ko-KR" altLang="en-US" sz="1400"/>
              <a:t>▶ 풍부한 템플릿</a:t>
            </a:r>
            <a:r>
              <a:rPr lang="en-US" altLang="ko-KR" sz="1400"/>
              <a:t>, </a:t>
            </a:r>
            <a:r>
              <a:rPr lang="ko-KR" altLang="en-US" sz="1400"/>
              <a:t>폰트</a:t>
            </a:r>
            <a:r>
              <a:rPr lang="en-US" altLang="ko-KR" sz="1400"/>
              <a:t>, </a:t>
            </a:r>
            <a:r>
              <a:rPr lang="ko-KR" altLang="en-US" sz="1400"/>
              <a:t>효과 제공</a:t>
            </a:r>
            <a:endParaRPr lang="en-US" altLang="ko-KR" sz="1400"/>
          </a:p>
          <a:p>
            <a:endParaRPr lang="en-US" altLang="ko-KR" sz="1400"/>
          </a:p>
          <a:p>
            <a:r>
              <a:rPr lang="ko-KR" altLang="en-US" sz="1400"/>
              <a:t>▶ 대부분 무료로 사용 가능한 기능 </a:t>
            </a:r>
            <a:r>
              <a:rPr lang="en-US" altLang="ko-KR" sz="1400"/>
              <a:t>+ </a:t>
            </a:r>
            <a:r>
              <a:rPr lang="ko-KR" altLang="en-US" sz="1400"/>
              <a:t>비교적 저렴한 유료 플랜 </a:t>
            </a:r>
            <a:r>
              <a:rPr lang="en-US" altLang="ko-KR" sz="1400"/>
              <a:t>(</a:t>
            </a:r>
            <a:r>
              <a:rPr lang="ko-KR" altLang="en-US" sz="1400"/>
              <a:t>월 </a:t>
            </a:r>
            <a:r>
              <a:rPr lang="en-US" altLang="ko-KR" sz="1400"/>
              <a:t>9,900</a:t>
            </a:r>
            <a:r>
              <a:rPr lang="ko-KR" altLang="en-US" sz="1400"/>
              <a:t>원</a:t>
            </a:r>
            <a:r>
              <a:rPr lang="en-US" altLang="ko-KR" sz="1400"/>
              <a:t>)</a:t>
            </a:r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 b="1"/>
              <a:t>(2) </a:t>
            </a:r>
            <a:r>
              <a:rPr lang="ko-KR" altLang="en-US" sz="1400" b="1"/>
              <a:t>단점</a:t>
            </a:r>
            <a:endParaRPr lang="en-US" altLang="ko-KR" sz="1400" b="1"/>
          </a:p>
          <a:p>
            <a:endParaRPr lang="en-US" altLang="ko-KR" sz="1400"/>
          </a:p>
          <a:p>
            <a:r>
              <a:rPr lang="ko-KR" altLang="en-US" sz="1400"/>
              <a:t>▶ 전문적인 서비스에 비하면 떨어지는 상대적으로 떨어지는 품질</a:t>
            </a:r>
            <a:endParaRPr lang="en-US" altLang="ko-KR" sz="1400"/>
          </a:p>
          <a:p>
            <a:endParaRPr lang="en-US" altLang="ko-KR" sz="1400"/>
          </a:p>
          <a:p>
            <a:r>
              <a:rPr lang="ko-KR" altLang="en-US" sz="1400"/>
              <a:t>▶ 프로 버전 사용을 강요하는 인터페이스</a:t>
            </a:r>
            <a:endParaRPr lang="en-US" altLang="ko-KR" sz="1400"/>
          </a:p>
          <a:p>
            <a:endParaRPr lang="en-US" altLang="ko-KR" sz="1400"/>
          </a:p>
          <a:p>
            <a:r>
              <a:rPr lang="ko-KR" altLang="en-US" sz="1400"/>
              <a:t>▶ </a:t>
            </a:r>
            <a:r>
              <a:rPr lang="ko-KR" altLang="en-US" sz="1400" b="1">
                <a:solidFill>
                  <a:srgbClr val="C00000"/>
                </a:solidFill>
              </a:rPr>
              <a:t>제조사가 중국업체 </a:t>
            </a:r>
            <a:r>
              <a:rPr lang="en-US" altLang="ko-KR" sz="1400" b="1">
                <a:solidFill>
                  <a:srgbClr val="C00000"/>
                </a:solidFill>
              </a:rPr>
              <a:t>(</a:t>
            </a:r>
            <a:r>
              <a:rPr lang="ko-KR" altLang="en-US" sz="1400" b="1">
                <a:solidFill>
                  <a:srgbClr val="C00000"/>
                </a:solidFill>
              </a:rPr>
              <a:t>개인정보 및 콘텐츠 보안 문제</a:t>
            </a:r>
            <a:r>
              <a:rPr lang="en-US" altLang="ko-KR" sz="1400" b="1">
                <a:solidFill>
                  <a:srgbClr val="C00000"/>
                </a:solidFill>
              </a:rPr>
              <a:t>)</a:t>
            </a:r>
          </a:p>
          <a:p>
            <a:endParaRPr lang="en-US" altLang="ko-KR" sz="1400"/>
          </a:p>
          <a:p>
            <a:r>
              <a:rPr lang="ko-KR" altLang="en-US" sz="1400"/>
              <a:t>▶ </a:t>
            </a:r>
            <a:r>
              <a:rPr lang="ko-KR" altLang="en-US" sz="1400">
                <a:solidFill>
                  <a:srgbClr val="C00000"/>
                </a:solidFill>
              </a:rPr>
              <a:t>제공되는 템플릿</a:t>
            </a:r>
            <a:r>
              <a:rPr lang="en-US" altLang="ko-KR" sz="1400">
                <a:solidFill>
                  <a:srgbClr val="C00000"/>
                </a:solidFill>
              </a:rPr>
              <a:t>, </a:t>
            </a:r>
            <a:r>
              <a:rPr lang="ko-KR" altLang="en-US" sz="1400">
                <a:solidFill>
                  <a:srgbClr val="C00000"/>
                </a:solidFill>
              </a:rPr>
              <a:t>폰트 등의 저작권이 확실치 않음 </a:t>
            </a:r>
            <a:r>
              <a:rPr lang="en-US" altLang="ko-KR" sz="1400">
                <a:solidFill>
                  <a:srgbClr val="C00000"/>
                </a:solidFill>
              </a:rPr>
              <a:t>(</a:t>
            </a:r>
            <a:r>
              <a:rPr lang="ko-KR" altLang="en-US" sz="1400">
                <a:solidFill>
                  <a:srgbClr val="C00000"/>
                </a:solidFill>
              </a:rPr>
              <a:t>틱톡 내 저작권만 따짐</a:t>
            </a:r>
            <a:r>
              <a:rPr lang="en-US" altLang="ko-KR" sz="1400">
                <a:solidFill>
                  <a:srgbClr val="C00000"/>
                </a:solidFill>
              </a:rPr>
              <a:t>)</a:t>
            </a:r>
          </a:p>
          <a:p>
            <a:endParaRPr lang="en-US" altLang="ko-KR" sz="1400"/>
          </a:p>
          <a:p>
            <a:endParaRPr lang="en-US" altLang="ko-KR" sz="1400"/>
          </a:p>
        </p:txBody>
      </p:sp>
      <p:sp>
        <p:nvSpPr>
          <p:cNvPr id="6" name="AutoShape 1">
            <a:extLst>
              <a:ext uri="{FF2B5EF4-FFF2-40B4-BE49-F238E27FC236}">
                <a16:creationId xmlns:a16="http://schemas.microsoft.com/office/drawing/2014/main" id="{5B079192-7AD2-503A-890F-F0BEDC65C7A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AutoShape 2" descr="캡 컷 로고">
            <a:extLst>
              <a:ext uri="{FF2B5EF4-FFF2-40B4-BE49-F238E27FC236}">
                <a16:creationId xmlns:a16="http://schemas.microsoft.com/office/drawing/2014/main" id="{2789D706-6983-DF1A-23D6-A44EFBAB999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1101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3EEA2-8875-EC95-AC88-CF06FE267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B95DEA2B-4590-131A-16D5-32C57418BA96}"/>
              </a:ext>
            </a:extLst>
          </p:cNvPr>
          <p:cNvSpPr txBox="1"/>
          <p:nvPr/>
        </p:nvSpPr>
        <p:spPr>
          <a:xfrm>
            <a:off x="360000" y="360000"/>
            <a:ext cx="11340000" cy="50783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1. </a:t>
            </a:r>
            <a:r>
              <a:rPr lang="ko-KR" altLang="en-US" sz="1600"/>
              <a:t>개요</a:t>
            </a:r>
            <a:endParaRPr lang="en-US" altLang="ko-KR" sz="12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ko-KR" altLang="en-US" sz="1400"/>
              <a:t>▶ 영상 편집과 </a:t>
            </a:r>
            <a:r>
              <a:rPr lang="en-US" altLang="ko-KR" sz="1400"/>
              <a:t>AI </a:t>
            </a:r>
            <a:r>
              <a:rPr lang="ko-KR" altLang="en-US" sz="1400"/>
              <a:t>기능을 결합한 모바일 및 </a:t>
            </a:r>
            <a:r>
              <a:rPr lang="en-US" altLang="ko-KR" sz="1400"/>
              <a:t>PC </a:t>
            </a:r>
            <a:r>
              <a:rPr lang="ko-KR" altLang="en-US" sz="1400"/>
              <a:t>기반의 소프트웨어</a:t>
            </a:r>
            <a:endParaRPr lang="en-US" altLang="ko-KR" sz="1400"/>
          </a:p>
          <a:p>
            <a:endParaRPr lang="en-US" altLang="ko-KR" sz="1400"/>
          </a:p>
          <a:p>
            <a:r>
              <a:rPr lang="ko-KR" altLang="en-US" sz="1400"/>
              <a:t>▶ </a:t>
            </a:r>
            <a:r>
              <a:rPr lang="en-US" altLang="ko-KR" sz="1400"/>
              <a:t>PC </a:t>
            </a:r>
            <a:r>
              <a:rPr lang="ko-KR" altLang="en-US" sz="1400"/>
              <a:t>설치형과 브라우저 버전으로 나뉨</a:t>
            </a:r>
            <a:endParaRPr lang="en-US" altLang="ko-KR" sz="1400"/>
          </a:p>
          <a:p>
            <a:endParaRPr lang="en-US" altLang="ko-KR" sz="1400"/>
          </a:p>
          <a:p>
            <a:r>
              <a:rPr lang="ko-KR" altLang="en-US" sz="1400"/>
              <a:t>▶ 주요 기능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기본 영상 편집 </a:t>
            </a:r>
            <a:r>
              <a:rPr lang="en-US" altLang="ko-KR" sz="1400"/>
              <a:t>: </a:t>
            </a:r>
            <a:r>
              <a:rPr lang="ko-KR" altLang="en-US" sz="1400"/>
              <a:t>컷 편집</a:t>
            </a:r>
            <a:r>
              <a:rPr lang="en-US" altLang="ko-KR" sz="1400"/>
              <a:t>, </a:t>
            </a:r>
            <a:r>
              <a:rPr lang="ko-KR" altLang="en-US" sz="1400"/>
              <a:t>트랜지션</a:t>
            </a:r>
            <a:r>
              <a:rPr lang="en-US" altLang="ko-KR" sz="1400"/>
              <a:t>, </a:t>
            </a:r>
            <a:r>
              <a:rPr lang="ko-KR" altLang="en-US" sz="1400"/>
              <a:t>필터</a:t>
            </a:r>
            <a:r>
              <a:rPr lang="en-US" altLang="ko-KR" sz="1400"/>
              <a:t>, </a:t>
            </a:r>
            <a:r>
              <a:rPr lang="ko-KR" altLang="en-US" sz="1400"/>
              <a:t>효과 등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AI </a:t>
            </a:r>
            <a:r>
              <a:rPr lang="ko-KR" altLang="en-US" sz="1400"/>
              <a:t>도구 </a:t>
            </a:r>
            <a:r>
              <a:rPr lang="en-US" altLang="ko-KR" sz="1400"/>
              <a:t>: </a:t>
            </a:r>
            <a:r>
              <a:rPr lang="ko-KR" altLang="en-US" sz="1400"/>
              <a:t>자동 자막 생성</a:t>
            </a:r>
            <a:r>
              <a:rPr lang="en-US" altLang="ko-KR" sz="1400"/>
              <a:t>, AI </a:t>
            </a:r>
            <a:r>
              <a:rPr lang="ko-KR" altLang="en-US" sz="1400"/>
              <a:t>아바타</a:t>
            </a:r>
            <a:r>
              <a:rPr lang="en-US" altLang="ko-KR" sz="1400"/>
              <a:t>, </a:t>
            </a:r>
            <a:r>
              <a:rPr lang="ko-KR" altLang="en-US" sz="1400"/>
              <a:t>배경 제거</a:t>
            </a:r>
            <a:r>
              <a:rPr lang="en-US" altLang="ko-KR" sz="1400"/>
              <a:t>, </a:t>
            </a:r>
            <a:r>
              <a:rPr lang="ko-KR" altLang="en-US" sz="1400"/>
              <a:t>오브젝트 제거 등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음성 및 텍스트 변환 </a:t>
            </a:r>
            <a:r>
              <a:rPr lang="en-US" altLang="ko-KR" sz="1400"/>
              <a:t>: </a:t>
            </a:r>
            <a:r>
              <a:rPr lang="ko-KR" altLang="en-US" sz="1400"/>
              <a:t>보이스 클로닝</a:t>
            </a:r>
            <a:r>
              <a:rPr lang="en-US" altLang="ko-KR" sz="1400"/>
              <a:t>, AI </a:t>
            </a:r>
            <a:r>
              <a:rPr lang="ko-KR" altLang="en-US" sz="1400"/>
              <a:t>음성 합성 등</a:t>
            </a:r>
            <a:endParaRPr lang="en-US" altLang="ko-KR" sz="1400"/>
          </a:p>
          <a:p>
            <a:endParaRPr lang="en-US" altLang="ko-KR" sz="14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※</a:t>
            </a:r>
            <a:r>
              <a:rPr lang="ko-KR" altLang="en-US" sz="1400"/>
              <a:t> 일부 </a:t>
            </a:r>
            <a:r>
              <a:rPr lang="en-US" altLang="ko-KR" sz="1400"/>
              <a:t>AI </a:t>
            </a:r>
            <a:r>
              <a:rPr lang="ko-KR" altLang="en-US" sz="1400"/>
              <a:t>생성 기능에는 유료 플랜</a:t>
            </a:r>
            <a:r>
              <a:rPr lang="en-US" altLang="ko-KR" sz="1400"/>
              <a:t>(Pro)</a:t>
            </a:r>
            <a:r>
              <a:rPr lang="ko-KR" altLang="en-US" sz="1400"/>
              <a:t>의 크레딧이 소모됨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※ CapCut </a:t>
            </a:r>
            <a:r>
              <a:rPr lang="ko-KR" altLang="en-US" sz="1400"/>
              <a:t>사이트</a:t>
            </a:r>
            <a:endParaRPr lang="en-US" altLang="ko-KR" sz="1400"/>
          </a:p>
          <a:p>
            <a:r>
              <a:rPr lang="en-US" altLang="ko-KR" sz="1400">
                <a:hlinkClick r:id="rId2"/>
              </a:rPr>
              <a:t>https://www.capcut.com/ko-kr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※ </a:t>
            </a:r>
            <a:r>
              <a:rPr lang="ko-KR" altLang="en-US" sz="1400"/>
              <a:t>본 발표에서는 </a:t>
            </a:r>
            <a:r>
              <a:rPr lang="en-US" altLang="ko-KR" sz="1400"/>
              <a:t>PC </a:t>
            </a:r>
            <a:r>
              <a:rPr lang="ko-KR" altLang="en-US" sz="1400"/>
              <a:t>설치형을 기준으로 설명함</a:t>
            </a:r>
            <a:r>
              <a:rPr lang="en-US" altLang="ko-KR" sz="1400"/>
              <a:t>.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ADF1275E-3201-7424-59E5-825B76C20D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078910"/>
              </p:ext>
            </p:extLst>
          </p:nvPr>
        </p:nvGraphicFramePr>
        <p:xfrm>
          <a:off x="6958898" y="875982"/>
          <a:ext cx="4622104" cy="3457250"/>
        </p:xfrm>
        <a:graphic>
          <a:graphicData uri="http://schemas.openxmlformats.org/drawingml/2006/table">
            <a:tbl>
              <a:tblPr/>
              <a:tblGrid>
                <a:gridCol w="1602022">
                  <a:extLst>
                    <a:ext uri="{9D8B030D-6E8A-4147-A177-3AD203B41FA5}">
                      <a16:colId xmlns:a16="http://schemas.microsoft.com/office/drawing/2014/main" val="893610394"/>
                    </a:ext>
                  </a:extLst>
                </a:gridCol>
                <a:gridCol w="3020082">
                  <a:extLst>
                    <a:ext uri="{9D8B030D-6E8A-4147-A177-3AD203B41FA5}">
                      <a16:colId xmlns:a16="http://schemas.microsoft.com/office/drawing/2014/main" val="2278864911"/>
                    </a:ext>
                  </a:extLst>
                </a:gridCol>
              </a:tblGrid>
              <a:tr h="799139"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ko-KR" altLang="en-US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112047"/>
                  </a:ext>
                </a:extLst>
              </a:tr>
              <a:tr h="3758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600" b="1">
                          <a:solidFill>
                            <a:srgbClr val="000000"/>
                          </a:solidFill>
                          <a:effectLst/>
                        </a:rPr>
                        <a:t>개발</a:t>
                      </a:r>
                      <a:endParaRPr lang="ko-KR" altLang="en-US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바이트댄스</a:t>
                      </a:r>
                      <a:endParaRPr lang="ko-KR" altLang="en-US" sz="16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373972"/>
                  </a:ext>
                </a:extLst>
              </a:tr>
              <a:tr h="3758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600" b="1">
                          <a:solidFill>
                            <a:srgbClr val="000000"/>
                          </a:solidFill>
                          <a:effectLst/>
                        </a:rPr>
                        <a:t>출시일</a:t>
                      </a:r>
                      <a:endParaRPr lang="ko-KR" altLang="en-US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600" u="none" strike="noStrike">
                          <a:solidFill>
                            <a:schemeClr val="tx1"/>
                          </a:solidFill>
                          <a:effectLst/>
                        </a:rPr>
                        <a:t>2020</a:t>
                      </a:r>
                      <a:r>
                        <a:rPr lang="ko-KR" alt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년</a:t>
                      </a:r>
                      <a:r>
                        <a:rPr lang="ko-KR" altLang="en-US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altLang="ko-KR" sz="1600" u="none" strike="noStrike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r>
                        <a:rPr lang="ko-KR" alt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월 </a:t>
                      </a:r>
                      <a:r>
                        <a:rPr lang="en-US" altLang="ko-KR" sz="1600" u="none" strike="noStrike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r>
                        <a:rPr lang="ko-KR" alt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일</a:t>
                      </a:r>
                      <a:endParaRPr lang="ko-KR" altLang="en-US" sz="16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000019"/>
                  </a:ext>
                </a:extLst>
              </a:tr>
              <a:tr h="3758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600" b="1">
                          <a:solidFill>
                            <a:srgbClr val="000000"/>
                          </a:solidFill>
                          <a:effectLst/>
                        </a:rPr>
                        <a:t>버전</a:t>
                      </a:r>
                      <a:endParaRPr lang="ko-KR" altLang="en-US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600">
                          <a:effectLst/>
                        </a:rPr>
                        <a:t>14.1.0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202452"/>
                  </a:ext>
                </a:extLst>
              </a:tr>
              <a:tr h="3758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600" b="1">
                          <a:solidFill>
                            <a:srgbClr val="000000"/>
                          </a:solidFill>
                          <a:effectLst/>
                        </a:rPr>
                        <a:t>업데이트 날짜</a:t>
                      </a:r>
                      <a:endParaRPr lang="ko-KR" altLang="en-US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600" u="none" strike="noStrike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r>
                        <a:rPr lang="en-US" altLang="ko-KR" sz="1600">
                          <a:solidFill>
                            <a:schemeClr val="tx1"/>
                          </a:solidFill>
                          <a:effectLst/>
                        </a:rPr>
                        <a:t>. </a:t>
                      </a:r>
                      <a:r>
                        <a:rPr lang="en-US" altLang="ko-KR" sz="1600" u="none" strike="noStrike">
                          <a:solidFill>
                            <a:schemeClr val="tx1"/>
                          </a:solidFill>
                          <a:effectLst/>
                        </a:rPr>
                        <a:t>02. 28</a:t>
                      </a:r>
                      <a:endParaRPr lang="ko-KR" altLang="en-US" sz="16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530995"/>
                  </a:ext>
                </a:extLst>
              </a:tr>
              <a:tr h="3758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600" b="1">
                          <a:solidFill>
                            <a:srgbClr val="000000"/>
                          </a:solidFill>
                          <a:effectLst/>
                        </a:rPr>
                        <a:t>다운로드 수</a:t>
                      </a:r>
                      <a:endParaRPr lang="ko-KR" altLang="en-US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600">
                          <a:effectLst/>
                        </a:rPr>
                        <a:t>100,000,000</a:t>
                      </a:r>
                      <a:r>
                        <a:rPr lang="ko-KR" altLang="en-US" sz="1600">
                          <a:effectLst/>
                        </a:rPr>
                        <a:t>회 이상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903724"/>
                  </a:ext>
                </a:extLst>
              </a:tr>
              <a:tr h="3758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600" b="1">
                          <a:solidFill>
                            <a:srgbClr val="000000"/>
                          </a:solidFill>
                          <a:effectLst/>
                        </a:rPr>
                        <a:t>가격</a:t>
                      </a:r>
                      <a:endParaRPr lang="ko-KR" altLang="en-US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1600">
                          <a:effectLst/>
                        </a:rPr>
                        <a:t>무료 </a:t>
                      </a:r>
                      <a:r>
                        <a:rPr lang="en-US" altLang="ko-KR" sz="1600">
                          <a:effectLst/>
                        </a:rPr>
                        <a:t>-&gt; </a:t>
                      </a:r>
                      <a:r>
                        <a:rPr lang="ko-KR" altLang="en-US" sz="1600">
                          <a:effectLst/>
                        </a:rPr>
                        <a:t>부분 유료화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14280"/>
                  </a:ext>
                </a:extLst>
              </a:tr>
              <a:tr h="40292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600" b="1">
                          <a:solidFill>
                            <a:srgbClr val="000000"/>
                          </a:solidFill>
                          <a:effectLst/>
                        </a:rPr>
                        <a:t>필요한 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</a:rPr>
                        <a:t>OS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1600">
                          <a:effectLst/>
                        </a:rPr>
                        <a:t>Android 5.0 </a:t>
                      </a:r>
                      <a:r>
                        <a:rPr lang="ko-KR" altLang="en-US" sz="1600">
                          <a:effectLst/>
                        </a:rPr>
                        <a:t>이상 </a:t>
                      </a:r>
                      <a:r>
                        <a:rPr lang="en-US" altLang="ko-KR" sz="1600">
                          <a:effectLst/>
                        </a:rPr>
                        <a:t>/ iOS 12 </a:t>
                      </a:r>
                      <a:r>
                        <a:rPr lang="ko-KR" altLang="en-US" sz="1600">
                          <a:effectLst/>
                        </a:rPr>
                        <a:t>이상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9643840"/>
                  </a:ext>
                </a:extLst>
              </a:tr>
            </a:tbl>
          </a:graphicData>
        </a:graphic>
      </p:graphicFrame>
      <p:sp>
        <p:nvSpPr>
          <p:cNvPr id="6" name="AutoShape 1">
            <a:extLst>
              <a:ext uri="{FF2B5EF4-FFF2-40B4-BE49-F238E27FC236}">
                <a16:creationId xmlns:a16="http://schemas.microsoft.com/office/drawing/2014/main" id="{9577925E-B3F3-FE5B-F8DE-FADD12FF0D8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AutoShape 2" descr="캡 컷 로고">
            <a:extLst>
              <a:ext uri="{FF2B5EF4-FFF2-40B4-BE49-F238E27FC236}">
                <a16:creationId xmlns:a16="http://schemas.microsoft.com/office/drawing/2014/main" id="{2FA38C35-FF3D-C2A7-9F4C-692AB5AB20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5" name="그림 14" descr="블랙, 어둠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571D0C75-4452-72FF-1009-48A9613A9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637" y="1038254"/>
            <a:ext cx="2714625" cy="51435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1E8DA0F-2E41-132E-B9A1-267BF6B6596B}"/>
              </a:ext>
            </a:extLst>
          </p:cNvPr>
          <p:cNvSpPr txBox="1"/>
          <p:nvPr/>
        </p:nvSpPr>
        <p:spPr>
          <a:xfrm>
            <a:off x="6958898" y="4495504"/>
            <a:ext cx="415221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/>
              <a:t>※ </a:t>
            </a:r>
            <a:r>
              <a:rPr lang="ko-KR" altLang="en-US" sz="1400"/>
              <a:t>바이트댄스의 주요 서비스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TikTok : </a:t>
            </a:r>
            <a:r>
              <a:rPr lang="ko-KR" altLang="en-US" sz="1400"/>
              <a:t>글로벌 숏폼 영상 플랫폼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Douyin : </a:t>
            </a:r>
            <a:r>
              <a:rPr lang="ko-KR" altLang="en-US" sz="1400"/>
              <a:t>중국 내 </a:t>
            </a:r>
            <a:r>
              <a:rPr lang="en-US" altLang="ko-KR" sz="1400"/>
              <a:t>TikTok </a:t>
            </a:r>
            <a:r>
              <a:rPr lang="ko-KR" altLang="en-US" sz="1400"/>
              <a:t>버전</a:t>
            </a:r>
          </a:p>
        </p:txBody>
      </p:sp>
    </p:spTree>
    <p:extLst>
      <p:ext uri="{BB962C8B-B14F-4D97-AF65-F5344CB8AC3E}">
        <p14:creationId xmlns:p14="http://schemas.microsoft.com/office/powerpoint/2010/main" val="3332947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2F592-6760-C76D-55D5-EA3B3AF59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1C6AE62-13BC-0B9D-E8E5-5B9587B5D807}"/>
              </a:ext>
            </a:extLst>
          </p:cNvPr>
          <p:cNvSpPr txBox="1"/>
          <p:nvPr/>
        </p:nvSpPr>
        <p:spPr>
          <a:xfrm>
            <a:off x="360000" y="360000"/>
            <a:ext cx="1134000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1. </a:t>
            </a:r>
            <a:r>
              <a:rPr lang="ko-KR" altLang="en-US" sz="1600"/>
              <a:t>개요 </a:t>
            </a:r>
            <a:r>
              <a:rPr lang="en-US" altLang="ko-KR" sz="1600"/>
              <a:t>(PC </a:t>
            </a:r>
            <a:r>
              <a:rPr lang="ko-KR" altLang="en-US" sz="1600"/>
              <a:t>설치형 기본 화면 </a:t>
            </a:r>
            <a:r>
              <a:rPr lang="en-US" altLang="ko-KR" sz="1600"/>
              <a:t>- CapCut </a:t>
            </a:r>
            <a:r>
              <a:rPr lang="ko-KR" altLang="en-US" sz="1600"/>
              <a:t>홈 </a:t>
            </a:r>
            <a:r>
              <a:rPr lang="en-US" altLang="ko-KR" sz="1600"/>
              <a:t>: </a:t>
            </a:r>
            <a:r>
              <a:rPr lang="ko-KR" altLang="en-US" sz="1600"/>
              <a:t>프로젝트 관리</a:t>
            </a:r>
            <a:r>
              <a:rPr lang="en-US" altLang="ko-KR" sz="1600"/>
              <a:t>)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</p:txBody>
      </p:sp>
      <p:sp>
        <p:nvSpPr>
          <p:cNvPr id="6" name="AutoShape 1">
            <a:extLst>
              <a:ext uri="{FF2B5EF4-FFF2-40B4-BE49-F238E27FC236}">
                <a16:creationId xmlns:a16="http://schemas.microsoft.com/office/drawing/2014/main" id="{0E6CDCD0-C149-8AC3-650A-8935AC2284A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AutoShape 2" descr="캡 컷 로고">
            <a:extLst>
              <a:ext uri="{FF2B5EF4-FFF2-40B4-BE49-F238E27FC236}">
                <a16:creationId xmlns:a16="http://schemas.microsoft.com/office/drawing/2014/main" id="{60B9FD42-48F4-16FB-A721-65045AE1C1E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B7CE155-6A13-0015-D7AC-A97E252CD6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4" y="900000"/>
            <a:ext cx="8332470" cy="555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49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753F0-0952-CFF2-DFE6-7A5CF420D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D51EF58-A5CC-FDAC-8F64-11B6ADF606DA}"/>
              </a:ext>
            </a:extLst>
          </p:cNvPr>
          <p:cNvSpPr txBox="1"/>
          <p:nvPr/>
        </p:nvSpPr>
        <p:spPr>
          <a:xfrm>
            <a:off x="360000" y="360000"/>
            <a:ext cx="1134000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1. </a:t>
            </a:r>
            <a:r>
              <a:rPr lang="ko-KR" altLang="en-US" sz="1600"/>
              <a:t>개요 </a:t>
            </a:r>
            <a:r>
              <a:rPr lang="en-US" altLang="ko-KR" sz="1600"/>
              <a:t>(PC </a:t>
            </a:r>
            <a:r>
              <a:rPr lang="ko-KR" altLang="en-US" sz="1600"/>
              <a:t>설치형 기본 화면 </a:t>
            </a:r>
            <a:r>
              <a:rPr lang="en-US" altLang="ko-KR" sz="1600"/>
              <a:t>- </a:t>
            </a:r>
            <a:r>
              <a:rPr lang="ko-KR" altLang="en-US" sz="1600"/>
              <a:t>프로젝트 화면</a:t>
            </a:r>
            <a:r>
              <a:rPr lang="en-US" altLang="ko-KR" sz="1600"/>
              <a:t>)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</p:txBody>
      </p:sp>
      <p:sp>
        <p:nvSpPr>
          <p:cNvPr id="6" name="AutoShape 1">
            <a:extLst>
              <a:ext uri="{FF2B5EF4-FFF2-40B4-BE49-F238E27FC236}">
                <a16:creationId xmlns:a16="http://schemas.microsoft.com/office/drawing/2014/main" id="{F7B5B80F-DDF8-2017-3E51-9C6E8B0BBD0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AutoShape 2" descr="캡 컷 로고">
            <a:extLst>
              <a:ext uri="{FF2B5EF4-FFF2-40B4-BE49-F238E27FC236}">
                <a16:creationId xmlns:a16="http://schemas.microsoft.com/office/drawing/2014/main" id="{94717EBA-12DF-5AC3-0337-A8F38E8619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0DD87C6-B7E8-79FA-537C-B8D6379CB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1" y="900001"/>
            <a:ext cx="9761220" cy="575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632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D9D05-5957-947D-D4B3-22BCB4C01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F0586B9E-20E0-773B-8A50-974E3DFCB4FC}"/>
              </a:ext>
            </a:extLst>
          </p:cNvPr>
          <p:cNvSpPr txBox="1"/>
          <p:nvPr/>
        </p:nvSpPr>
        <p:spPr>
          <a:xfrm>
            <a:off x="360000" y="360000"/>
            <a:ext cx="1134000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1. </a:t>
            </a:r>
            <a:r>
              <a:rPr lang="ko-KR" altLang="en-US" sz="1600"/>
              <a:t>개요 </a:t>
            </a:r>
            <a:r>
              <a:rPr lang="en-US" altLang="ko-KR" sz="1600"/>
              <a:t>(</a:t>
            </a:r>
            <a:r>
              <a:rPr lang="ko-KR" altLang="en-US" sz="1600"/>
              <a:t>브라우저 버전</a:t>
            </a:r>
            <a:r>
              <a:rPr lang="en-US" altLang="ko-KR" sz="1600"/>
              <a:t>)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</p:txBody>
      </p:sp>
      <p:sp>
        <p:nvSpPr>
          <p:cNvPr id="6" name="AutoShape 1">
            <a:extLst>
              <a:ext uri="{FF2B5EF4-FFF2-40B4-BE49-F238E27FC236}">
                <a16:creationId xmlns:a16="http://schemas.microsoft.com/office/drawing/2014/main" id="{5CB428EB-3AA2-B910-7EDE-D01B958639D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AutoShape 2" descr="캡 컷 로고">
            <a:extLst>
              <a:ext uri="{FF2B5EF4-FFF2-40B4-BE49-F238E27FC236}">
                <a16:creationId xmlns:a16="http://schemas.microsoft.com/office/drawing/2014/main" id="{AD78A164-0C6A-8629-FA3E-A88E77B19FD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5646203-7590-FD26-76D7-17F3285D8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1" y="900000"/>
            <a:ext cx="10573464" cy="568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22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C9F8A-1540-48A3-7956-1AD7FD3AF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8B6400E-AFD3-F57D-AD69-735D502CC9C6}"/>
              </a:ext>
            </a:extLst>
          </p:cNvPr>
          <p:cNvSpPr txBox="1"/>
          <p:nvPr/>
        </p:nvSpPr>
        <p:spPr>
          <a:xfrm>
            <a:off x="360000" y="360000"/>
            <a:ext cx="1134000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1. </a:t>
            </a:r>
            <a:r>
              <a:rPr lang="ko-KR" altLang="en-US" sz="1600"/>
              <a:t>개요 </a:t>
            </a:r>
            <a:r>
              <a:rPr lang="en-US" altLang="ko-KR" sz="1600"/>
              <a:t>(PC</a:t>
            </a:r>
            <a:r>
              <a:rPr lang="ko-KR" altLang="en-US" sz="1600"/>
              <a:t> 설치형 </a:t>
            </a:r>
            <a:r>
              <a:rPr lang="en-US" altLang="ko-KR" sz="1600"/>
              <a:t>vs </a:t>
            </a:r>
            <a:r>
              <a:rPr lang="ko-KR" altLang="en-US" sz="1600"/>
              <a:t>브라우저 버전</a:t>
            </a:r>
            <a:r>
              <a:rPr lang="en-US" altLang="ko-KR" sz="1600"/>
              <a:t>)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F91F6C22-5E02-D3EA-3ED8-47A03CFDF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974386"/>
              </p:ext>
            </p:extLst>
          </p:nvPr>
        </p:nvGraphicFramePr>
        <p:xfrm>
          <a:off x="359999" y="1067886"/>
          <a:ext cx="11340000" cy="4167936"/>
        </p:xfrm>
        <a:graphic>
          <a:graphicData uri="http://schemas.openxmlformats.org/drawingml/2006/table">
            <a:tbl>
              <a:tblPr/>
              <a:tblGrid>
                <a:gridCol w="2083524">
                  <a:extLst>
                    <a:ext uri="{9D8B030D-6E8A-4147-A177-3AD203B41FA5}">
                      <a16:colId xmlns:a16="http://schemas.microsoft.com/office/drawing/2014/main" val="893610394"/>
                    </a:ext>
                  </a:extLst>
                </a:gridCol>
                <a:gridCol w="4628238">
                  <a:extLst>
                    <a:ext uri="{9D8B030D-6E8A-4147-A177-3AD203B41FA5}">
                      <a16:colId xmlns:a16="http://schemas.microsoft.com/office/drawing/2014/main" val="2278864911"/>
                    </a:ext>
                  </a:extLst>
                </a:gridCol>
                <a:gridCol w="4628238">
                  <a:extLst>
                    <a:ext uri="{9D8B030D-6E8A-4147-A177-3AD203B41FA5}">
                      <a16:colId xmlns:a16="http://schemas.microsoft.com/office/drawing/2014/main" val="3473974380"/>
                    </a:ext>
                  </a:extLst>
                </a:gridCol>
              </a:tblGrid>
              <a:tr h="463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항목</a:t>
                      </a:r>
                      <a:endParaRPr lang="ko-KR" altLang="en-US" sz="14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 b="1" u="none" strike="noStrike">
                          <a:solidFill>
                            <a:schemeClr val="tx1"/>
                          </a:solidFill>
                          <a:effectLst/>
                        </a:rPr>
                        <a:t>PC </a:t>
                      </a:r>
                      <a:r>
                        <a:rPr lang="ko-KR" altLang="en-US" sz="1400" b="1" u="none" strike="noStrike">
                          <a:solidFill>
                            <a:schemeClr val="tx1"/>
                          </a:solidFill>
                          <a:effectLst/>
                        </a:rPr>
                        <a:t>설치형 </a:t>
                      </a:r>
                      <a:r>
                        <a:rPr lang="en-US" altLang="ko-KR" sz="1400" b="1" u="none" strike="noStrike">
                          <a:solidFill>
                            <a:schemeClr val="tx1"/>
                          </a:solidFill>
                          <a:effectLst/>
                        </a:rPr>
                        <a:t>(Desktop App)</a:t>
                      </a:r>
                      <a:endParaRPr lang="ko-KR" altLang="en-US" sz="1400" b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chemeClr val="tx1"/>
                          </a:solidFill>
                          <a:effectLst/>
                        </a:rPr>
                        <a:t>브라우저 버전 </a:t>
                      </a:r>
                      <a:r>
                        <a:rPr lang="en-US" altLang="ko-KR" sz="1400" b="1">
                          <a:solidFill>
                            <a:schemeClr val="tx1"/>
                          </a:solidFill>
                          <a:effectLst/>
                        </a:rPr>
                        <a:t>(Web)</a:t>
                      </a:r>
                      <a:endParaRPr lang="ko-KR" altLang="en-US" sz="1400" b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373972"/>
                  </a:ext>
                </a:extLst>
              </a:tr>
              <a:tr h="463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접근 방식</a:t>
                      </a:r>
                      <a:endParaRPr lang="ko-KR" altLang="en-US" sz="14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앱 설치 후 실행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웹사이트 접속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000019"/>
                  </a:ext>
                </a:extLst>
              </a:tr>
              <a:tr h="463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성능</a:t>
                      </a:r>
                      <a:endParaRPr lang="ko-KR" altLang="en-US" sz="14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로컬 자원 활용 </a:t>
                      </a:r>
                      <a:r>
                        <a:rPr lang="en-US" altLang="ko-KR" sz="1400">
                          <a:effectLst/>
                        </a:rPr>
                        <a:t>(</a:t>
                      </a:r>
                      <a:r>
                        <a:rPr lang="ko-KR" altLang="en-US" sz="1400">
                          <a:effectLst/>
                        </a:rPr>
                        <a:t>빠른 속도 및 안정성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인터넷 속도의 영향이 큼 </a:t>
                      </a:r>
                      <a:r>
                        <a:rPr lang="en-US" altLang="ko-KR" sz="1400">
                          <a:effectLst/>
                        </a:rPr>
                        <a:t>(</a:t>
                      </a:r>
                      <a:r>
                        <a:rPr lang="ko-KR" altLang="en-US" sz="1400">
                          <a:effectLst/>
                        </a:rPr>
                        <a:t>브라우저에 부담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202452"/>
                  </a:ext>
                </a:extLst>
              </a:tr>
              <a:tr h="463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 b="1">
                          <a:solidFill>
                            <a:srgbClr val="000000"/>
                          </a:solidFill>
                          <a:effectLst/>
                        </a:rPr>
                        <a:t>AI</a:t>
                      </a: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 기능 지원</a:t>
                      </a:r>
                      <a:endParaRPr lang="ko-KR" altLang="en-US" sz="14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대부분의 기능 지원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일부 </a:t>
                      </a:r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AI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기능만 제공 </a:t>
                      </a:r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영상 편집 중심</a:t>
                      </a:r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ko-KR" altLang="en-US" sz="14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530995"/>
                  </a:ext>
                </a:extLst>
              </a:tr>
              <a:tr h="463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파일 관리</a:t>
                      </a:r>
                      <a:endParaRPr lang="ko-KR" altLang="en-US" sz="14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ko-KR" sz="1400">
                          <a:effectLst/>
                        </a:rPr>
                        <a:t>PC </a:t>
                      </a:r>
                      <a:r>
                        <a:rPr lang="ko-KR" altLang="en-US" sz="1400">
                          <a:effectLst/>
                        </a:rPr>
                        <a:t>내부 파일 자유롭게 불러오기</a:t>
                      </a:r>
                      <a:r>
                        <a:rPr lang="en-US" altLang="ko-KR" sz="1400">
                          <a:effectLst/>
                        </a:rPr>
                        <a:t>/</a:t>
                      </a:r>
                      <a:r>
                        <a:rPr lang="ko-KR" altLang="en-US" sz="1400">
                          <a:effectLst/>
                        </a:rPr>
                        <a:t>저장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클라우드 기반</a:t>
                      </a:r>
                      <a:r>
                        <a:rPr lang="en-US" altLang="ko-KR" sz="1400">
                          <a:effectLst/>
                        </a:rPr>
                        <a:t>, </a:t>
                      </a:r>
                      <a:r>
                        <a:rPr lang="ko-KR" altLang="en-US" sz="1400">
                          <a:effectLst/>
                        </a:rPr>
                        <a:t>일부 저장 제한 있음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903724"/>
                  </a:ext>
                </a:extLst>
              </a:tr>
              <a:tr h="463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프로젝트 관리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프로젝트 파일을 로컬에 저장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클라우드 상에 자동 저장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014398"/>
                  </a:ext>
                </a:extLst>
              </a:tr>
              <a:tr h="463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렌더링 속도</a:t>
                      </a:r>
                      <a:endParaRPr lang="ko-KR" altLang="en-US" sz="14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하드웨어 성능에 따라 달라짐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상대적으로 느릴 수 있음 </a:t>
                      </a:r>
                      <a:r>
                        <a:rPr lang="en-US" altLang="ko-KR" sz="1400">
                          <a:effectLst/>
                        </a:rPr>
                        <a:t>(</a:t>
                      </a:r>
                      <a:r>
                        <a:rPr lang="ko-KR" altLang="en-US" sz="1400">
                          <a:effectLst/>
                        </a:rPr>
                        <a:t>특히 인터넷 속도</a:t>
                      </a:r>
                      <a:r>
                        <a:rPr lang="en-US" altLang="ko-KR" sz="1400">
                          <a:effectLst/>
                        </a:rPr>
                        <a:t>)</a:t>
                      </a:r>
                      <a:endParaRPr lang="ko-KR" altLang="en-US" sz="1400"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14280"/>
                  </a:ext>
                </a:extLst>
              </a:tr>
              <a:tr h="463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사용 추천 대상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정밀 편집 및 </a:t>
                      </a:r>
                      <a:r>
                        <a:rPr lang="en-US" altLang="ko-KR" sz="1400">
                          <a:effectLst/>
                        </a:rPr>
                        <a:t>AI </a:t>
                      </a:r>
                      <a:r>
                        <a:rPr lang="ko-KR" altLang="en-US" sz="1400">
                          <a:effectLst/>
                        </a:rPr>
                        <a:t>기능을 많이 쓰는 사용자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간편한 작업 또는 모바일 연동이 필요한 사용자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9643840"/>
                  </a:ext>
                </a:extLst>
              </a:tr>
              <a:tr h="463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 b="1">
                          <a:solidFill>
                            <a:srgbClr val="000000"/>
                          </a:solidFill>
                          <a:effectLst/>
                        </a:rPr>
                        <a:t>주요 단점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프로젝트 파일 이동 시 경로 재설정이 번거로움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400">
                          <a:effectLst/>
                        </a:rPr>
                        <a:t>대용량 파일의 업로드</a:t>
                      </a:r>
                      <a:r>
                        <a:rPr lang="en-US" altLang="ko-KR" sz="1400">
                          <a:effectLst/>
                        </a:rPr>
                        <a:t>/</a:t>
                      </a:r>
                      <a:r>
                        <a:rPr lang="ko-KR" altLang="en-US" sz="1400">
                          <a:effectLst/>
                        </a:rPr>
                        <a:t>다운로드 시 불편</a:t>
                      </a:r>
                    </a:p>
                  </a:txBody>
                  <a:tcPr marL="56423" marR="56423" marT="28211" marB="28211" anchor="ctr">
                    <a:lnL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B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846346"/>
                  </a:ext>
                </a:extLst>
              </a:tr>
            </a:tbl>
          </a:graphicData>
        </a:graphic>
      </p:graphicFrame>
      <p:sp>
        <p:nvSpPr>
          <p:cNvPr id="6" name="AutoShape 1">
            <a:extLst>
              <a:ext uri="{FF2B5EF4-FFF2-40B4-BE49-F238E27FC236}">
                <a16:creationId xmlns:a16="http://schemas.microsoft.com/office/drawing/2014/main" id="{C94A5A1E-EC76-02B6-8682-1465BE490E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AutoShape 2" descr="캡 컷 로고">
            <a:extLst>
              <a:ext uri="{FF2B5EF4-FFF2-40B4-BE49-F238E27FC236}">
                <a16:creationId xmlns:a16="http://schemas.microsoft.com/office/drawing/2014/main" id="{C524A9F8-E229-5571-148B-D72AAA18F0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67287" y="1825625"/>
            <a:ext cx="457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8325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49881-557D-FC20-1AFB-588024F65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A3C6C58-85A6-3C73-C166-080133897A8D}"/>
              </a:ext>
            </a:extLst>
          </p:cNvPr>
          <p:cNvSpPr txBox="1"/>
          <p:nvPr/>
        </p:nvSpPr>
        <p:spPr>
          <a:xfrm>
            <a:off x="360000" y="360000"/>
            <a:ext cx="11340000" cy="52937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2. CapCut </a:t>
            </a:r>
            <a:r>
              <a:rPr lang="ko-KR" altLang="en-US" sz="1600"/>
              <a:t>주요 기능</a:t>
            </a:r>
            <a:endParaRPr lang="en-US" altLang="ko-KR" sz="12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 b="1"/>
              <a:t>1. </a:t>
            </a:r>
            <a:r>
              <a:rPr lang="ko-KR" altLang="en-US" sz="1400" b="1"/>
              <a:t>자동 자막 생성 </a:t>
            </a:r>
            <a:r>
              <a:rPr lang="en-US" altLang="ko-KR" sz="1400" b="1"/>
              <a:t>(Auto Captions)</a:t>
            </a:r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영상의 음성을 인식하여 자동으로 텍스트 클립</a:t>
            </a:r>
            <a:r>
              <a:rPr lang="en-US" altLang="ko-KR" sz="1400"/>
              <a:t>(</a:t>
            </a:r>
            <a:r>
              <a:rPr lang="ko-KR" altLang="en-US" sz="1400"/>
              <a:t>자막</a:t>
            </a:r>
            <a:r>
              <a:rPr lang="en-US" altLang="ko-KR" sz="1400"/>
              <a:t>)</a:t>
            </a:r>
            <a:r>
              <a:rPr lang="ko-KR" altLang="en-US" sz="1400"/>
              <a:t> 생성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언어 자동 감지 및 시간 싱크 지원 </a:t>
            </a:r>
            <a:r>
              <a:rPr lang="en-US" altLang="ko-KR" sz="1400"/>
              <a:t>+ </a:t>
            </a:r>
            <a:r>
              <a:rPr lang="ko-KR" altLang="en-US" sz="1400"/>
              <a:t>이중 언어 캡션 지원 </a:t>
            </a:r>
            <a:r>
              <a:rPr lang="en-US" altLang="ko-KR" sz="1400"/>
              <a:t>(Pro)</a:t>
            </a:r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자막 스타일</a:t>
            </a:r>
            <a:r>
              <a:rPr lang="en-US" altLang="ko-KR" sz="1400"/>
              <a:t>, </a:t>
            </a:r>
            <a:r>
              <a:rPr lang="ko-KR" altLang="en-US" sz="1400"/>
              <a:t>폰트</a:t>
            </a:r>
            <a:r>
              <a:rPr lang="en-US" altLang="ko-KR" sz="1400"/>
              <a:t>, </a:t>
            </a:r>
            <a:r>
              <a:rPr lang="ko-KR" altLang="en-US" sz="1400"/>
              <a:t>위치 편집 가능</a:t>
            </a:r>
            <a:endParaRPr lang="en-US" altLang="ko-KR" sz="1400"/>
          </a:p>
          <a:p>
            <a:endParaRPr lang="en-US" altLang="ko-KR" sz="1400"/>
          </a:p>
          <a:p>
            <a:endParaRPr lang="en-US" altLang="ko-KR" sz="1400"/>
          </a:p>
          <a:p>
            <a:endParaRPr lang="en-US" altLang="ko-KR" sz="1400"/>
          </a:p>
          <a:p>
            <a:endParaRPr lang="en-US" altLang="ko-KR" sz="1400"/>
          </a:p>
          <a:p>
            <a:endParaRPr lang="en-US" altLang="ko-KR" sz="14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 b="1"/>
              <a:t>2. </a:t>
            </a:r>
            <a:r>
              <a:rPr lang="ko-KR" altLang="en-US" sz="1400" b="1"/>
              <a:t>음성 텍스트 변환 </a:t>
            </a:r>
            <a:r>
              <a:rPr lang="en-US" altLang="ko-KR" sz="1400" b="1"/>
              <a:t>(Speech To Text)</a:t>
            </a:r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오디오 파일의 음성을 인식하여 자동으로 텍스트 클립 생성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자막 생성이나 영상 편집에 활용 가능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정확한 타임코드 기반 대사 추출</a:t>
            </a:r>
            <a:endParaRPr lang="en-US" altLang="ko-KR" sz="140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7F27025-AEDB-B2F9-AFF0-0A51E8342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9992" y="1080011"/>
            <a:ext cx="5328000" cy="258499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948C7F03-F645-7487-3916-8F1DA87A5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017" y="3960020"/>
            <a:ext cx="5328552" cy="22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464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1BA62-BB7D-A2F8-6632-851F8BE66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E766182-9C85-5D4F-2612-7B3E63615F0C}"/>
              </a:ext>
            </a:extLst>
          </p:cNvPr>
          <p:cNvSpPr txBox="1"/>
          <p:nvPr/>
        </p:nvSpPr>
        <p:spPr>
          <a:xfrm>
            <a:off x="360000" y="360000"/>
            <a:ext cx="11340000" cy="27084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2. CapCut </a:t>
            </a:r>
            <a:r>
              <a:rPr lang="ko-KR" altLang="en-US" sz="1600"/>
              <a:t>주요 기능</a:t>
            </a:r>
            <a:endParaRPr lang="en-US" altLang="ko-KR" sz="12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 b="1"/>
              <a:t>3. </a:t>
            </a:r>
            <a:r>
              <a:rPr lang="ko-KR" altLang="en-US" sz="1400" b="1"/>
              <a:t>텍스트 음성 변환 </a:t>
            </a:r>
            <a:r>
              <a:rPr lang="en-US" altLang="ko-KR" sz="1400" b="1"/>
              <a:t>(Text to Speech)</a:t>
            </a:r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입력한 텍스트를 </a:t>
            </a:r>
            <a:r>
              <a:rPr lang="en-US" altLang="ko-KR" sz="1400"/>
              <a:t>AI </a:t>
            </a:r>
            <a:r>
              <a:rPr lang="ko-KR" altLang="en-US" sz="1400"/>
              <a:t>음성으로 변환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다양한 성별</a:t>
            </a:r>
            <a:r>
              <a:rPr lang="en-US" altLang="ko-KR" sz="1400"/>
              <a:t>, </a:t>
            </a:r>
            <a:r>
              <a:rPr lang="ko-KR" altLang="en-US" sz="1400"/>
              <a:t>톤</a:t>
            </a:r>
            <a:r>
              <a:rPr lang="en-US" altLang="ko-KR" sz="1400"/>
              <a:t>, </a:t>
            </a:r>
            <a:r>
              <a:rPr lang="ko-KR" altLang="en-US" sz="1400"/>
              <a:t>언어 지원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- </a:t>
            </a:r>
            <a:r>
              <a:rPr lang="ko-KR" altLang="en-US" sz="1400"/>
              <a:t>나레이션</a:t>
            </a:r>
            <a:r>
              <a:rPr lang="en-US" altLang="ko-KR" sz="1400"/>
              <a:t>, </a:t>
            </a:r>
            <a:r>
              <a:rPr lang="ko-KR" altLang="en-US" sz="1400"/>
              <a:t>더빙 콘텐츠에 활용 가능</a:t>
            </a:r>
            <a:endParaRPr lang="en-US" altLang="ko-KR" sz="1400"/>
          </a:p>
          <a:p>
            <a:endParaRPr lang="en-US" altLang="ko-KR" sz="1400"/>
          </a:p>
          <a:p>
            <a:endParaRPr lang="en-US" altLang="ko-KR" sz="140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4131CBD-3072-34C9-F2A4-9E04A61623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000" y="1080002"/>
            <a:ext cx="3552368" cy="5306547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90A756C9-814F-1145-2841-1AE6942412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9999" y="1080003"/>
            <a:ext cx="3660969" cy="522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96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49D4E-B407-5A48-6BAD-E44E9A920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E5B9BDD-6715-310F-D7E0-B5EB7BD003DF}"/>
              </a:ext>
            </a:extLst>
          </p:cNvPr>
          <p:cNvSpPr txBox="1"/>
          <p:nvPr/>
        </p:nvSpPr>
        <p:spPr>
          <a:xfrm>
            <a:off x="360000" y="360000"/>
            <a:ext cx="11340000" cy="61555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2. CapCut </a:t>
            </a:r>
            <a:r>
              <a:rPr lang="ko-KR" altLang="en-US" sz="1600"/>
              <a:t>주요 기능</a:t>
            </a:r>
            <a:endParaRPr lang="en-US" altLang="ko-KR" sz="1200"/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 b="1"/>
              <a:t>4. </a:t>
            </a:r>
            <a:r>
              <a:rPr lang="ko-KR" altLang="en-US" sz="1400" b="1"/>
              <a:t>텍스트 기반 미디어 생성</a:t>
            </a:r>
            <a:endParaRPr lang="en-US" altLang="ko-KR" sz="1400" b="1"/>
          </a:p>
          <a:p>
            <a:endParaRPr lang="en-US" altLang="ko-KR" sz="1400"/>
          </a:p>
          <a:p>
            <a:r>
              <a:rPr lang="en-US" altLang="ko-KR" sz="1400"/>
              <a:t>4-1. </a:t>
            </a:r>
            <a:r>
              <a:rPr lang="ko-KR" altLang="en-US" sz="1400"/>
              <a:t>텍스트 기반 이미지 생성 </a:t>
            </a:r>
            <a:r>
              <a:rPr lang="en-US" altLang="ko-KR" sz="1400"/>
              <a:t>(Text to Image)</a:t>
            </a:r>
          </a:p>
          <a:p>
            <a:r>
              <a:rPr lang="en-US" altLang="ko-KR" sz="1400"/>
              <a:t>- </a:t>
            </a:r>
            <a:r>
              <a:rPr lang="ko-KR" altLang="en-US" sz="1400"/>
              <a:t>프롬프트 입력으로 </a:t>
            </a:r>
            <a:r>
              <a:rPr lang="en-US" altLang="ko-KR" sz="1400"/>
              <a:t>AI </a:t>
            </a:r>
            <a:r>
              <a:rPr lang="ko-KR" altLang="en-US" sz="1400"/>
              <a:t>이미지 생성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(1) </a:t>
            </a:r>
            <a:r>
              <a:rPr lang="ko-KR" altLang="en-US" sz="1400"/>
              <a:t>모델</a:t>
            </a:r>
            <a:endParaRPr lang="en-US" altLang="ko-KR" sz="1400"/>
          </a:p>
          <a:p>
            <a:r>
              <a:rPr lang="en-US" altLang="ko-KR" sz="1400"/>
              <a:t>- General V3.0 : </a:t>
            </a:r>
            <a:r>
              <a:rPr lang="ko-KR" altLang="en-US" sz="1400"/>
              <a:t>사실적인 고품질 이미지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(2) </a:t>
            </a:r>
            <a:r>
              <a:rPr lang="ko-KR" altLang="en-US" sz="1400"/>
              <a:t>가로 세로 비율</a:t>
            </a:r>
            <a:endParaRPr lang="en-US" altLang="ko-KR" sz="1400"/>
          </a:p>
          <a:p>
            <a:r>
              <a:rPr lang="en-US" altLang="ko-KR" sz="1400"/>
              <a:t>- 16:9, 3:2, 4:3, 1:1, 3:4, 2:3, 9:16</a:t>
            </a:r>
          </a:p>
          <a:p>
            <a:endParaRPr lang="en-US" altLang="ko-KR" sz="1400"/>
          </a:p>
          <a:p>
            <a:r>
              <a:rPr lang="en-US" altLang="ko-KR" sz="1400"/>
              <a:t>4-2. </a:t>
            </a:r>
            <a:r>
              <a:rPr lang="ko-KR" altLang="en-US" sz="1400"/>
              <a:t>텍스트 기반 영상 생성 </a:t>
            </a:r>
            <a:r>
              <a:rPr lang="en-US" altLang="ko-KR" sz="1400"/>
              <a:t>(Text to Video)</a:t>
            </a:r>
          </a:p>
          <a:p>
            <a:r>
              <a:rPr lang="en-US" altLang="ko-KR" sz="1400"/>
              <a:t>- </a:t>
            </a:r>
            <a:r>
              <a:rPr lang="ko-KR" altLang="en-US" sz="1400"/>
              <a:t>이미지</a:t>
            </a:r>
            <a:r>
              <a:rPr lang="en-US" altLang="ko-KR" sz="1400"/>
              <a:t>or</a:t>
            </a:r>
            <a:r>
              <a:rPr lang="ko-KR" altLang="en-US" sz="1400"/>
              <a:t>텍스트로 </a:t>
            </a:r>
            <a:r>
              <a:rPr lang="en-US" altLang="ko-KR" sz="1400"/>
              <a:t>AI </a:t>
            </a:r>
            <a:r>
              <a:rPr lang="ko-KR" altLang="en-US" sz="1400"/>
              <a:t>영상</a:t>
            </a:r>
            <a:r>
              <a:rPr lang="en-US" altLang="ko-KR" sz="1400"/>
              <a:t> </a:t>
            </a:r>
            <a:r>
              <a:rPr lang="ko-KR" altLang="en-US" sz="1400"/>
              <a:t>생성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(1) </a:t>
            </a:r>
            <a:r>
              <a:rPr lang="ko-KR" altLang="en-US" sz="1400"/>
              <a:t>모델</a:t>
            </a:r>
            <a:endParaRPr lang="en-US" altLang="ko-KR" sz="1400"/>
          </a:p>
          <a:p>
            <a:r>
              <a:rPr lang="en-US" altLang="ko-KR" sz="1400"/>
              <a:t>- Video G3.0 : </a:t>
            </a:r>
            <a:r>
              <a:rPr lang="ko-KR" altLang="en-US" sz="1400"/>
              <a:t>안정적인 모션과 고품질 제공</a:t>
            </a:r>
            <a:endParaRPr lang="en-US" altLang="ko-KR" sz="1400"/>
          </a:p>
          <a:p>
            <a:r>
              <a:rPr lang="en-US" altLang="ko-KR" sz="1400"/>
              <a:t>- Seaweed V1.0 Pro : </a:t>
            </a:r>
            <a:r>
              <a:rPr lang="ko-KR" altLang="en-US" sz="1400"/>
              <a:t>고품질 및 실제같은 스타일</a:t>
            </a:r>
            <a:endParaRPr lang="en-US" altLang="ko-KR" sz="1400"/>
          </a:p>
          <a:p>
            <a:r>
              <a:rPr lang="en-US" altLang="ko-KR" sz="1400"/>
              <a:t>- PixelDance V1.0 : </a:t>
            </a:r>
            <a:r>
              <a:rPr lang="ko-KR" altLang="en-US" sz="1400"/>
              <a:t>다양한 이미지를 활용한 생성</a:t>
            </a:r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(2) </a:t>
            </a:r>
            <a:r>
              <a:rPr lang="ko-KR" altLang="en-US" sz="1400"/>
              <a:t>지속 시간 </a:t>
            </a:r>
            <a:r>
              <a:rPr lang="en-US" altLang="ko-KR" sz="1400"/>
              <a:t>: 5s, 10s</a:t>
            </a:r>
          </a:p>
          <a:p>
            <a:endParaRPr lang="en-US" altLang="ko-KR" sz="1400"/>
          </a:p>
          <a:p>
            <a:r>
              <a:rPr lang="en-US" altLang="ko-KR" sz="1400"/>
              <a:t>(3) </a:t>
            </a:r>
            <a:r>
              <a:rPr lang="ko-KR" altLang="en-US" sz="1400"/>
              <a:t>가로 세로 비율 </a:t>
            </a:r>
            <a:r>
              <a:rPr lang="en-US" altLang="ko-KR" sz="1400"/>
              <a:t>: 16:9, 9:16</a:t>
            </a:r>
          </a:p>
          <a:p>
            <a:endParaRPr lang="en-US" altLang="ko-KR" sz="1400"/>
          </a:p>
          <a:p>
            <a:endParaRPr lang="en-US" altLang="ko-KR" sz="1400"/>
          </a:p>
          <a:p>
            <a:r>
              <a:rPr lang="en-US" altLang="ko-KR" sz="1400"/>
              <a:t>※ </a:t>
            </a:r>
            <a:r>
              <a:rPr lang="ko-KR" altLang="en-US" sz="1400"/>
              <a:t>크레딧 소모</a:t>
            </a:r>
            <a:endParaRPr lang="en-US" altLang="ko-KR" sz="140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64B6C9E-834F-6963-E4D1-BE90F5B0D68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-127"/>
          <a:stretch/>
        </p:blipFill>
        <p:spPr>
          <a:xfrm>
            <a:off x="4138854" y="360002"/>
            <a:ext cx="3934374" cy="3767662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EBF597A4-4281-724F-09F9-17BC4F3AB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3213" y="360000"/>
            <a:ext cx="3939137" cy="376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259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8061</TotalTime>
  <Words>1211</Words>
  <Application>Microsoft Office PowerPoint</Application>
  <PresentationFormat>와이드스크린</PresentationFormat>
  <Paragraphs>288</Paragraphs>
  <Slides>19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2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정 일구</dc:creator>
  <cp:lastModifiedBy>정 일구</cp:lastModifiedBy>
  <cp:revision>80</cp:revision>
  <dcterms:created xsi:type="dcterms:W3CDTF">2025-01-22T05:16:16Z</dcterms:created>
  <dcterms:modified xsi:type="dcterms:W3CDTF">2025-05-12T08:37:42Z</dcterms:modified>
</cp:coreProperties>
</file>